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2" name="Author and Date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/>
            </a:lvl1pPr>
            <a:lvl2pPr marL="0" indent="457200" defTabSz="825500">
              <a:buClrTx/>
              <a:buSzTx/>
              <a:buNone/>
              <a:defRPr spc="-55" sz="5500"/>
            </a:lvl2pPr>
            <a:lvl3pPr marL="0" indent="914400" defTabSz="825500">
              <a:buClrTx/>
              <a:buSzTx/>
              <a:buNone/>
              <a:defRPr spc="-55" sz="5500"/>
            </a:lvl3pPr>
            <a:lvl4pPr marL="0" indent="1371600" defTabSz="825500">
              <a:buClrTx/>
              <a:buSzTx/>
              <a:buNone/>
              <a:defRPr spc="-55" sz="5500"/>
            </a:lvl4pPr>
            <a:lvl5pPr marL="0" indent="1828800" defTabSz="825500">
              <a:buClrTx/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1348897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1348897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1348897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1348897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1348897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792479">
              <a:spcBef>
                <a:spcPts val="0"/>
              </a:spcBef>
              <a:buClrTx/>
              <a:buSzTx/>
              <a:buNone/>
              <a:defRPr sz="4224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wo jellyfish against a pink background"/>
          <p:cNvSpPr/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Two jellyfish touching against a dark blue background"/>
          <p:cNvSpPr/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Two jellyfish against a blue background"/>
          <p:cNvSpPr/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wo jellyfish touching against a dark blue background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wo jellyfish touching against a dark blue background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wo jellyfish against a blue background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wo jellyfish against a pink background"/>
          <p:cNvSpPr/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Slide Subtitle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7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8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66448" y="130655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825500">
              <a:spcBef>
                <a:spcPts val="0"/>
              </a:spcBef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e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e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e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1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Animal Image Classification"/>
          <p:cNvSpPr txBox="1"/>
          <p:nvPr>
            <p:ph type="ctrTitle"/>
          </p:nvPr>
        </p:nvSpPr>
        <p:spPr>
          <a:xfrm>
            <a:off x="404204" y="3289300"/>
            <a:ext cx="22709796" cy="5951209"/>
          </a:xfrm>
          <a:prstGeom prst="rect">
            <a:avLst/>
          </a:prstGeom>
        </p:spPr>
        <p:txBody>
          <a:bodyPr/>
          <a:lstStyle/>
          <a:p>
            <a:pPr/>
            <a:r>
              <a:t>Animal Image Classification </a:t>
            </a:r>
          </a:p>
        </p:txBody>
      </p:sp>
      <p:sp>
        <p:nvSpPr>
          <p:cNvPr id="172" name="Harsh Sharma  https://github.com/HarshSharma0007/ml-internship"/>
          <p:cNvSpPr txBox="1"/>
          <p:nvPr>
            <p:ph type="body" idx="21"/>
          </p:nvPr>
        </p:nvSpPr>
        <p:spPr>
          <a:xfrm>
            <a:off x="1270000" y="12160430"/>
            <a:ext cx="21844000" cy="9844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470534">
              <a:defRPr sz="2565"/>
            </a:pPr>
            <a:r>
              <a:t>Harsh Sharma </a:t>
            </a:r>
            <a:br/>
            <a:r>
              <a:t>https://github.com/HarshSharma0007/ml-internship</a:t>
            </a:r>
          </a:p>
        </p:txBody>
      </p:sp>
      <p:sp>
        <p:nvSpPr>
          <p:cNvPr id="173" name="Modular Deep Learning with ResNet18, Captum &amp; Dual UI Deployment"/>
          <p:cNvSpPr txBox="1"/>
          <p:nvPr>
            <p:ph type="subTitle" sz="quarter" idx="1"/>
          </p:nvPr>
        </p:nvSpPr>
        <p:spPr>
          <a:xfrm>
            <a:off x="1270000" y="10004325"/>
            <a:ext cx="21844000" cy="1392288"/>
          </a:xfrm>
          <a:prstGeom prst="rect">
            <a:avLst/>
          </a:prstGeom>
        </p:spPr>
        <p:txBody>
          <a:bodyPr/>
          <a:lstStyle>
            <a:lvl1pPr defTabSz="676909">
              <a:defRPr sz="5248"/>
            </a:lvl1pPr>
          </a:lstStyle>
          <a:p>
            <a:pPr/>
            <a:r>
              <a:t>Modular Deep Learning with ResNet18, Captum &amp; Dual UI Deployment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Explainability with Captum"/>
          <p:cNvSpPr txBox="1"/>
          <p:nvPr>
            <p:ph type="title"/>
          </p:nvPr>
        </p:nvSpPr>
        <p:spPr>
          <a:xfrm>
            <a:off x="441082" y="792774"/>
            <a:ext cx="21844001" cy="1557438"/>
          </a:xfrm>
          <a:prstGeom prst="rect">
            <a:avLst/>
          </a:prstGeom>
        </p:spPr>
        <p:txBody>
          <a:bodyPr/>
          <a:lstStyle/>
          <a:p>
            <a:pPr/>
            <a:r>
              <a:t>Explainability with Captum</a:t>
            </a:r>
          </a:p>
        </p:txBody>
      </p:sp>
      <p:sp>
        <p:nvSpPr>
          <p:cNvPr id="201" name="🧠 Captum Integration:…"/>
          <p:cNvSpPr txBox="1"/>
          <p:nvPr/>
        </p:nvSpPr>
        <p:spPr>
          <a:xfrm>
            <a:off x="704015" y="3689134"/>
            <a:ext cx="20183464" cy="486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spcBef>
                <a:spcPts val="0"/>
              </a:spcBef>
              <a:defRPr sz="5000">
                <a:latin typeface="Courier"/>
                <a:ea typeface="Courier"/>
                <a:cs typeface="Courier"/>
                <a:sym typeface="Courier"/>
              </a:defRPr>
            </a:pPr>
            <a:r>
              <a:t>🧠 Captum Integration:  </a:t>
            </a:r>
          </a:p>
          <a:p>
            <a:pPr defTabSz="457200">
              <a:spcBef>
                <a:spcPts val="0"/>
              </a:spcBef>
              <a:defRPr sz="5000">
                <a:latin typeface="Courier"/>
                <a:ea typeface="Courier"/>
                <a:cs typeface="Courier"/>
                <a:sym typeface="Courier"/>
              </a:defRPr>
            </a:pPr>
            <a:r>
              <a:t>- Integrated Gradients: Smooth, interpretable  </a:t>
            </a:r>
          </a:p>
          <a:p>
            <a:pPr defTabSz="457200">
              <a:spcBef>
                <a:spcPts val="0"/>
              </a:spcBef>
              <a:defRPr sz="5000">
                <a:latin typeface="Courier"/>
                <a:ea typeface="Courier"/>
                <a:cs typeface="Courier"/>
                <a:sym typeface="Courier"/>
              </a:defRPr>
            </a:pPr>
            <a:r>
              <a:t>- Saliency Maps: Fast, gradient-based  </a:t>
            </a:r>
          </a:p>
          <a:p>
            <a:pPr defTabSz="457200">
              <a:spcBef>
                <a:spcPts val="0"/>
              </a:spcBef>
              <a:defRPr sz="5000">
                <a:latin typeface="Courier"/>
                <a:ea typeface="Courier"/>
                <a:cs typeface="Courier"/>
                <a:sym typeface="Courier"/>
              </a:defRPr>
            </a:pPr>
            <a:r>
              <a:t>📁 Code: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captum_visualizer.py</a:t>
            </a:r>
            <a:r>
              <a:t> +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plot_attributions()</a:t>
            </a:r>
            <a:r>
              <a:t>  </a:t>
            </a:r>
          </a:p>
          <a:p>
            <a:pPr defTabSz="457200">
              <a:spcBef>
                <a:spcPts val="0"/>
              </a:spcBef>
              <a:defRPr sz="5000">
                <a:latin typeface="Courier"/>
                <a:ea typeface="Courier"/>
                <a:cs typeface="Courier"/>
                <a:sym typeface="Courier"/>
              </a:defRPr>
            </a:pPr>
            <a:r>
              <a:t>📂 Outputs: Attribution maps per class in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reports/explainability/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0352" y="2409718"/>
            <a:ext cx="8411057" cy="93785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87945" y="2666503"/>
            <a:ext cx="8865025" cy="88650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treamlit Dashboar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Streamlit Dashboard</a:t>
            </a:r>
          </a:p>
        </p:txBody>
      </p:sp>
      <p:pic>
        <p:nvPicPr>
          <p:cNvPr id="207" name="Screenshot 2025-09-14 at 9.39.25 PM.png" descr="Screenshot 2025-09-14 at 9.39.2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3491" y="2436025"/>
            <a:ext cx="20757018" cy="11092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Screenshot 2025-09-14 at 9.40.44 PM.png" descr="Screenshot 2025-09-14 at 9.40.4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39042" y="185206"/>
            <a:ext cx="24862084" cy="133455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radio Inte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Gradio Interface</a:t>
            </a:r>
          </a:p>
        </p:txBody>
      </p:sp>
      <p:pic>
        <p:nvPicPr>
          <p:cNvPr id="212" name="Screenshot 2025-09-14 at 9.43.37 PM.png" descr="Screenshot 2025-09-14 at 9.43.3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50939" y="2413161"/>
            <a:ext cx="20181349" cy="10804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Modular Codeba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Modular Codebase</a:t>
            </a:r>
          </a:p>
        </p:txBody>
      </p:sp>
      <p:sp>
        <p:nvSpPr>
          <p:cNvPr id="215" name="🧱 Modular Design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🧱 Modular Design:  </a:t>
            </a:r>
          </a:p>
          <a:p>
            <a:pPr/>
            <a:r>
              <a:t>- Decoupled train/test/infer pipelines  </a:t>
            </a:r>
          </a:p>
          <a:p>
            <a:pPr/>
            <a:r>
              <a:t>- Reusable components for UI and backend  </a:t>
            </a:r>
          </a:p>
          <a:p>
            <a:pPr/>
            <a:r>
              <a:t>📁 Key Files:  </a:t>
            </a:r>
            <a:br/>
            <a:r>
              <a:t>`train.py`, `evaluate.py`, `ensemble.py`, `inference.py` `captum_visualizer.py`, `helpers.py`  </a:t>
            </a:r>
          </a:p>
          <a:p>
            <a:pPr/>
            <a:r>
              <a:t>🎯 Benefits: Clarity, scalability, teaching-friendly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MLflow &amp; Experiment Track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MLflow &amp; Experiment Tracking</a:t>
            </a:r>
          </a:p>
        </p:txBody>
      </p:sp>
      <p:pic>
        <p:nvPicPr>
          <p:cNvPr id="21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9099" y="3554560"/>
            <a:ext cx="18615502" cy="9307752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train_acc-train_loss-val_acc-val_loss"/>
          <p:cNvSpPr txBox="1"/>
          <p:nvPr/>
        </p:nvSpPr>
        <p:spPr>
          <a:xfrm>
            <a:off x="6887948" y="12720111"/>
            <a:ext cx="9952026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train_acc-train_loss-val_acc-val_loss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Deployment &amp; Acc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Deployment &amp; Access</a:t>
            </a:r>
          </a:p>
        </p:txBody>
      </p:sp>
      <p:sp>
        <p:nvSpPr>
          <p:cNvPr id="222" name="📦 Streamlit Launch:…"/>
          <p:cNvSpPr txBox="1"/>
          <p:nvPr/>
        </p:nvSpPr>
        <p:spPr>
          <a:xfrm>
            <a:off x="796117" y="3492945"/>
            <a:ext cx="14137383" cy="9989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spcBef>
                <a:spcPts val="0"/>
              </a:spcBef>
              <a:defRPr sz="50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Arial Black"/>
                <a:ea typeface="Arial Black"/>
                <a:cs typeface="Arial Black"/>
                <a:sym typeface="Arial Black"/>
              </a:rPr>
              <a:t>📦 Streamlit Launch:</a:t>
            </a:r>
            <a:r>
              <a:t>  </a:t>
            </a:r>
          </a:p>
          <a:p>
            <a:pPr defTabSz="457200">
              <a:spcBef>
                <a:spcPts val="0"/>
              </a:spcBef>
              <a:defRPr sz="4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cd streamlit_app  </a:t>
            </a:r>
          </a:p>
          <a:p>
            <a:pPr defTabSz="457200">
              <a:spcBef>
                <a:spcPts val="0"/>
              </a:spcBef>
              <a:defRPr sz="4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streamlit run Home.py </a:t>
            </a:r>
          </a:p>
          <a:p>
            <a:pPr defTabSz="457200">
              <a:spcBef>
                <a:spcPts val="0"/>
              </a:spcBef>
              <a:defRPr sz="50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🌐 Gradio Launch:</a:t>
            </a:r>
          </a:p>
          <a:p>
            <a:pPr defTabSz="457200">
              <a:spcBef>
                <a:spcPts val="0"/>
              </a:spcBef>
              <a:defRPr sz="4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python app.py  </a:t>
            </a:r>
          </a:p>
          <a:p>
            <a:pPr defTabSz="457200">
              <a:spcBef>
                <a:spcPts val="0"/>
              </a:spcBef>
              <a:defRPr sz="5000">
                <a:latin typeface="Didot"/>
                <a:ea typeface="Didot"/>
                <a:cs typeface="Didot"/>
                <a:sym typeface="Didot"/>
              </a:defRPr>
            </a:pPr>
          </a:p>
          <a:p>
            <a:pPr defTabSz="457200">
              <a:spcBef>
                <a:spcPts val="0"/>
              </a:spcBef>
              <a:defRPr sz="500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Arial Black"/>
                <a:ea typeface="Arial Black"/>
                <a:cs typeface="Arial Black"/>
                <a:sym typeface="Arial Black"/>
              </a:rPr>
              <a:t>🏆 Achievements:</a:t>
            </a:r>
            <a:r>
              <a:t>  </a:t>
            </a:r>
          </a:p>
          <a:p>
            <a:pPr defTabSz="457200">
              <a:spcBef>
                <a:spcPts val="0"/>
              </a:spcBef>
              <a:defRPr sz="4000">
                <a:latin typeface="Courier"/>
                <a:ea typeface="Courier"/>
                <a:cs typeface="Courier"/>
                <a:sym typeface="Courier"/>
              </a:defRPr>
            </a:pPr>
            <a:r>
              <a:t>- 93.15% accuracy  </a:t>
            </a:r>
          </a:p>
          <a:p>
            <a:pPr defTabSz="457200">
              <a:spcBef>
                <a:spcPts val="0"/>
              </a:spcBef>
              <a:defRPr sz="4000">
                <a:latin typeface="Courier"/>
                <a:ea typeface="Courier"/>
                <a:cs typeface="Courier"/>
                <a:sym typeface="Courier"/>
              </a:defRPr>
            </a:pPr>
            <a:r>
              <a:t>- Dual UI deployment  </a:t>
            </a:r>
          </a:p>
          <a:p>
            <a:pPr defTabSz="457200">
              <a:spcBef>
                <a:spcPts val="0"/>
              </a:spcBef>
              <a:defRPr sz="5000">
                <a:latin typeface="Courier"/>
                <a:ea typeface="Courier"/>
                <a:cs typeface="Courier"/>
                <a:sym typeface="Courier"/>
              </a:defRPr>
            </a:pPr>
            <a:r>
              <a:rPr sz="4000"/>
              <a:t>- Explainability-first design</a:t>
            </a:r>
            <a:r>
              <a:t>  </a:t>
            </a:r>
          </a:p>
          <a:p>
            <a:pPr defTabSz="457200">
              <a:spcBef>
                <a:spcPts val="0"/>
              </a:spcBef>
              <a:defRPr sz="50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📚 Learnings:</a:t>
            </a:r>
          </a:p>
          <a:p>
            <a:pPr defTabSz="457200">
              <a:spcBef>
                <a:spcPts val="0"/>
              </a:spcBef>
              <a:defRPr sz="4000">
                <a:latin typeface="Courier"/>
                <a:ea typeface="Courier"/>
                <a:cs typeface="Courier"/>
                <a:sym typeface="Courier"/>
              </a:defRPr>
            </a:pPr>
            <a:r>
              <a:t>- Captum integration challenges  </a:t>
            </a:r>
          </a:p>
          <a:p>
            <a:pPr defTabSz="457200">
              <a:spcBef>
                <a:spcPts val="0"/>
              </a:spcBef>
              <a:defRPr sz="4000">
                <a:latin typeface="Courier"/>
                <a:ea typeface="Courier"/>
                <a:cs typeface="Courier"/>
                <a:sym typeface="Courier"/>
              </a:defRPr>
            </a:pPr>
            <a:r>
              <a:t>- UI/UX for ML apps  </a:t>
            </a:r>
          </a:p>
          <a:p>
            <a:pPr defTabSz="457200">
              <a:spcBef>
                <a:spcPts val="0"/>
              </a:spcBef>
              <a:defRPr sz="4000">
                <a:latin typeface="Courier"/>
                <a:ea typeface="Courier"/>
                <a:cs typeface="Courier"/>
                <a:sym typeface="Courier"/>
              </a:defRPr>
            </a:pPr>
            <a:r>
              <a:t>- Importance of modularity &amp; stratified splits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hank You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Heart Disease Prediction"/>
          <p:cNvSpPr txBox="1"/>
          <p:nvPr>
            <p:ph type="ctrTitle"/>
          </p:nvPr>
        </p:nvSpPr>
        <p:spPr>
          <a:xfrm>
            <a:off x="404204" y="3289300"/>
            <a:ext cx="22709796" cy="5951209"/>
          </a:xfrm>
          <a:prstGeom prst="rect">
            <a:avLst/>
          </a:prstGeom>
        </p:spPr>
        <p:txBody>
          <a:bodyPr/>
          <a:lstStyle/>
          <a:p>
            <a:pPr/>
            <a:r>
              <a:t> </a:t>
            </a:r>
            <a:r>
              <a:rPr>
                <a:gradFill flip="none" rotWithShape="1">
                  <a:gsLst>
                    <a:gs pos="0">
                      <a:srgbClr val="FF1500"/>
                    </a:gs>
                    <a:gs pos="100000">
                      <a:srgbClr val="056AFD"/>
                    </a:gs>
                  </a:gsLst>
                  <a:lin ang="3960000" scaled="0"/>
                </a:gradFill>
              </a:rPr>
              <a:t>Heart Disease Prediction</a:t>
            </a:r>
          </a:p>
        </p:txBody>
      </p:sp>
      <p:sp>
        <p:nvSpPr>
          <p:cNvPr id="227" name="Modular, Interpretable ML for Clinical Decision Support…"/>
          <p:cNvSpPr txBox="1"/>
          <p:nvPr>
            <p:ph type="subTitle" sz="quarter" idx="1"/>
          </p:nvPr>
        </p:nvSpPr>
        <p:spPr>
          <a:xfrm>
            <a:off x="1270000" y="10004325"/>
            <a:ext cx="21844000" cy="1392288"/>
          </a:xfrm>
          <a:prstGeom prst="rect">
            <a:avLst/>
          </a:prstGeom>
        </p:spPr>
        <p:txBody>
          <a:bodyPr/>
          <a:lstStyle/>
          <a:p>
            <a:pPr defTabSz="330200">
              <a:defRPr sz="3800"/>
            </a:pPr>
            <a:r>
              <a:t>Modular, Interpretable ML for Clinical Decision Support </a:t>
            </a:r>
          </a:p>
          <a:p>
            <a:pPr defTabSz="330200">
              <a:defRPr sz="3800"/>
            </a:pPr>
            <a:r>
              <a:t>ML Pipeline with Streamlit &amp; Tableau  </a:t>
            </a:r>
          </a:p>
        </p:txBody>
      </p:sp>
      <p:sp>
        <p:nvSpPr>
          <p:cNvPr id="228" name="Harsh Sharma  https://github.com/HarshSharma0007/ml-internship"/>
          <p:cNvSpPr txBox="1"/>
          <p:nvPr/>
        </p:nvSpPr>
        <p:spPr>
          <a:xfrm>
            <a:off x="1270000" y="12160430"/>
            <a:ext cx="21844000" cy="984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ctr" defTabSz="470534">
              <a:spcBef>
                <a:spcPts val="0"/>
              </a:spcBef>
              <a:defRPr sz="2565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Harsh Sharma </a:t>
            </a:r>
            <a:br/>
            <a:r>
              <a:t>https://github.com/HarshSharma0007/ml-internship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roject Tech Stack"/>
          <p:cNvSpPr txBox="1"/>
          <p:nvPr>
            <p:ph type="title"/>
          </p:nvPr>
        </p:nvSpPr>
        <p:spPr>
          <a:xfrm>
            <a:off x="1270000" y="411113"/>
            <a:ext cx="21844000" cy="2050709"/>
          </a:xfrm>
          <a:prstGeom prst="rect">
            <a:avLst/>
          </a:prstGeom>
        </p:spPr>
        <p:txBody>
          <a:bodyPr/>
          <a:lstStyle>
            <a:lvl1pPr defTabSz="792479">
              <a:defRPr spc="-334" sz="11136"/>
            </a:lvl1pPr>
          </a:lstStyle>
          <a:p>
            <a:pPr/>
            <a:r>
              <a:t>Project Tech Stack</a:t>
            </a:r>
          </a:p>
        </p:txBody>
      </p:sp>
      <p:graphicFrame>
        <p:nvGraphicFramePr>
          <p:cNvPr id="176" name="Table 1"/>
          <p:cNvGraphicFramePr/>
          <p:nvPr/>
        </p:nvGraphicFramePr>
        <p:xfrm>
          <a:off x="1276350" y="2923482"/>
          <a:ext cx="21844000" cy="8432801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10915650"/>
                <a:gridCol w="10915650"/>
              </a:tblGrid>
              <a:tr h="2655925">
                <a:tc>
                  <a:txBody>
                    <a:bodyPr/>
                    <a:lstStyle/>
                    <a:p>
                      <a:pPr defTabSz="2438400">
                        <a:lnSpc>
                          <a:spcPct val="80000"/>
                        </a:lnSpc>
                        <a:defRPr b="0" sz="1800"/>
                      </a:pPr>
                      <a:r>
                        <a:rPr spc="-168" sz="8400">
                          <a:gradFill flip="none" rotWithShape="1">
                            <a:gsLst>
                              <a:gs pos="0">
                                <a:srgbClr val="3061EC"/>
                              </a:gs>
                              <a:gs pos="100000">
                                <a:srgbClr val="FF00D8"/>
                              </a:gs>
                            </a:gsLst>
                            <a:lin ang="3960000" scaled="0"/>
                          </a:gradFill>
                          <a:sym typeface="Graphik Semibold"/>
                        </a:rPr>
                        <a:t>Type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2438400">
                        <a:lnSpc>
                          <a:spcPct val="80000"/>
                        </a:lnSpc>
                        <a:defRPr b="0" sz="1800"/>
                      </a:pPr>
                      <a:r>
                        <a:rPr spc="-168" sz="8400">
                          <a:gradFill flip="none" rotWithShape="1">
                            <a:gsLst>
                              <a:gs pos="0">
                                <a:srgbClr val="2948EC"/>
                              </a:gs>
                              <a:gs pos="100000">
                                <a:srgbClr val="FF00D8"/>
                              </a:gs>
                            </a:gsLst>
                            <a:lin ang="3960000" scaled="0"/>
                          </a:gradFill>
                          <a:sym typeface="Graphik Semibold"/>
                        </a:rPr>
                        <a:t>Tools / Libraries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4201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sym typeface="Graphik Semibold"/>
                        </a:rPr>
                        <a:t>Language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Python 3.10+ 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4201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sym typeface="Graphik Semibold"/>
                        </a:rPr>
                        <a:t>Frameworks 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PyTorch (ResNet18), TorchVision 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4201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sym typeface="Graphik Semibold"/>
                        </a:rPr>
                        <a:t>Explainability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Captum (IG, Saliency), Matplotlib  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4201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sym typeface="Graphik Semibold"/>
                        </a:rPr>
                        <a:t>Image Handling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Pillow, OpenCV, Albumentations   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4201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sym typeface="Graphik Semibold"/>
                        </a:rPr>
                        <a:t>UI/UX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Streamlit, Gradio  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4201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ym typeface="Graphik Semibold"/>
                        </a:defRPr>
                      </a:pPr>
                      <a:r>
                        <a:t>Data Utils</a:t>
                      </a:r>
                      <a:endParaRPr>
                        <a:solidFill>
                          <a:srgbClr val="A9B1D6"/>
                        </a:solidFill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scikit-learn, Pandas, Pillow       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4201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sym typeface="Graphik Semibold"/>
                        </a:rPr>
                        <a:t>DevOps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 Git, Github    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4201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sym typeface="Graphik Semibold"/>
                        </a:rPr>
                        <a:t>Tracking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MLflow, CSV summaries  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4201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sym typeface="Graphik Semibold"/>
                        </a:rPr>
                        <a:t>Deployment 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Gradio share link or Streamlit local app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roject Objectiv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Objective</a:t>
            </a:r>
          </a:p>
        </p:txBody>
      </p:sp>
      <p:sp>
        <p:nvSpPr>
          <p:cNvPr id="231" name="🎯 Goal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2292095">
              <a:spcBef>
                <a:spcPts val="2200"/>
              </a:spcBef>
              <a:buClrTx/>
              <a:buSzTx/>
              <a:buNone/>
              <a:defRPr b="1" sz="4512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🎯 Goal:  </a:t>
            </a:r>
          </a:p>
          <a:p>
            <a:pPr marL="525272" indent="-525272" defTabSz="2292095">
              <a:spcBef>
                <a:spcPts val="2200"/>
              </a:spcBef>
              <a:defRPr sz="4512"/>
            </a:pPr>
            <a:r>
              <a:t>Predict heart disease using patient vitals.</a:t>
            </a:r>
          </a:p>
          <a:p>
            <a:pPr marL="525272" indent="-525272" defTabSz="2292095">
              <a:spcBef>
                <a:spcPts val="2200"/>
              </a:spcBef>
              <a:defRPr sz="4512"/>
            </a:pPr>
            <a:r>
              <a:t>Build a reproducible, interpretable ML pipeline.</a:t>
            </a:r>
          </a:p>
          <a:p>
            <a:pPr marL="525272" indent="-525272" defTabSz="2292095">
              <a:spcBef>
                <a:spcPts val="2200"/>
              </a:spcBef>
              <a:defRPr sz="4512"/>
            </a:pPr>
            <a:r>
              <a:t>Deploy as a demo-ready app for clinical and educational use.</a:t>
            </a:r>
          </a:p>
          <a:p>
            <a:pPr marL="0" indent="0" defTabSz="2292095">
              <a:spcBef>
                <a:spcPts val="2200"/>
              </a:spcBef>
              <a:buClrTx/>
              <a:buSzTx/>
              <a:buNone/>
              <a:defRPr sz="4512"/>
            </a:pP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🧱 Design Principles:</a:t>
            </a:r>
            <a:r>
              <a:t>  </a:t>
            </a:r>
          </a:p>
          <a:p>
            <a:pPr marL="525272" indent="-525272" defTabSz="2292095">
              <a:spcBef>
                <a:spcPts val="2200"/>
              </a:spcBef>
              <a:defRPr sz="4512"/>
            </a:pPr>
            <a:r>
              <a:t>Modular codebase  </a:t>
            </a:r>
          </a:p>
          <a:p>
            <a:pPr marL="525272" indent="-525272" defTabSz="2292095">
              <a:spcBef>
                <a:spcPts val="2200"/>
              </a:spcBef>
              <a:defRPr sz="4512"/>
            </a:pPr>
            <a:r>
              <a:t>Clinically relevant features  </a:t>
            </a:r>
          </a:p>
          <a:p>
            <a:pPr marL="525272" indent="-525272" defTabSz="2292095">
              <a:spcBef>
                <a:spcPts val="2200"/>
              </a:spcBef>
              <a:defRPr sz="4512"/>
            </a:pPr>
            <a:r>
              <a:t>Ethical modeling with low false negatives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Dataset 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Dataset Overview</a:t>
            </a:r>
          </a:p>
        </p:txBody>
      </p:sp>
      <p:sp>
        <p:nvSpPr>
          <p:cNvPr id="234" name="📦 Dataset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72644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55" sz="5192">
                <a:latin typeface="+mn-lt"/>
                <a:ea typeface="+mn-ea"/>
                <a:cs typeface="+mn-cs"/>
                <a:sym typeface="Graphik Semibold"/>
              </a:defRPr>
            </a:pPr>
            <a:r>
              <a:t>📦 Dataset:  </a:t>
            </a:r>
          </a:p>
          <a:p>
            <a:pPr marL="491744" indent="-491744" defTabSz="2145791">
              <a:spcBef>
                <a:spcPts val="2100"/>
              </a:spcBef>
              <a:defRPr sz="4224"/>
            </a:pPr>
            <a:r>
              <a:t>303 anonymized patient records  </a:t>
            </a:r>
          </a:p>
          <a:p>
            <a:pPr marL="491744" indent="-491744" defTabSz="2145791">
              <a:spcBef>
                <a:spcPts val="2100"/>
              </a:spcBef>
              <a:defRPr sz="4224"/>
            </a:pPr>
            <a:r>
              <a:t>13 features + binary target  </a:t>
            </a:r>
          </a:p>
          <a:p>
            <a:pPr marL="491744" indent="-491744" defTabSz="2145791">
              <a:spcBef>
                <a:spcPts val="2100"/>
              </a:spcBef>
              <a:defRPr sz="4224"/>
            </a:pPr>
            <a:r>
              <a:t>No missing values  </a:t>
            </a:r>
            <a:br/>
          </a:p>
          <a:p>
            <a:pPr marL="0" indent="0" defTabSz="72644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55" sz="5192">
                <a:latin typeface="+mn-lt"/>
                <a:ea typeface="+mn-ea"/>
                <a:cs typeface="+mn-cs"/>
                <a:sym typeface="Graphik Semibold"/>
              </a:defRPr>
            </a:pPr>
            <a:r>
              <a:t>🔍 Key Features:  </a:t>
            </a:r>
          </a:p>
          <a:p>
            <a:pPr marL="491744" indent="-491744" defTabSz="2145791">
              <a:spcBef>
                <a:spcPts val="2100"/>
              </a:spcBef>
              <a:defRPr sz="4224"/>
            </a:pPr>
            <a:r>
              <a:t>Age, Sex, Chest Pain Type  </a:t>
            </a:r>
          </a:p>
          <a:p>
            <a:pPr marL="491744" indent="-491744" defTabSz="2145791">
              <a:spcBef>
                <a:spcPts val="2100"/>
              </a:spcBef>
              <a:defRPr sz="4224"/>
            </a:pPr>
            <a:r>
              <a:t>Cholesterol, ECG, Max Heart Rate  </a:t>
            </a:r>
          </a:p>
          <a:p>
            <a:pPr marL="491744" indent="-491744" defTabSz="2145791">
              <a:spcBef>
                <a:spcPts val="2100"/>
              </a:spcBef>
              <a:defRPr sz="4224"/>
            </a:pPr>
            <a:r>
              <a:t>Exercise-induced angina, ST depression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Workflow Summa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Workflow Summary</a:t>
            </a:r>
          </a:p>
        </p:txBody>
      </p:sp>
      <p:sp>
        <p:nvSpPr>
          <p:cNvPr id="237" name="ML Pipeline:…"/>
          <p:cNvSpPr txBox="1"/>
          <p:nvPr/>
        </p:nvSpPr>
        <p:spPr>
          <a:xfrm>
            <a:off x="888219" y="4162063"/>
            <a:ext cx="19703450" cy="6911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lnSpc>
                <a:spcPct val="80000"/>
              </a:lnSpc>
              <a:spcBef>
                <a:spcPts val="0"/>
              </a:spcBef>
              <a:defRPr spc="-209" sz="70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pPr>
            <a:r>
              <a:t>ML Pipeline:  </a:t>
            </a:r>
          </a:p>
          <a:p>
            <a:pPr/>
            <a:r>
              <a:t>1. </a:t>
            </a:r>
            <a:r>
              <a:rPr>
                <a:latin typeface="Arial Black"/>
                <a:ea typeface="Arial Black"/>
                <a:cs typeface="Arial Black"/>
                <a:sym typeface="Arial Black"/>
              </a:rPr>
              <a:t>EDA</a:t>
            </a:r>
            <a:r>
              <a:t>: Distribution plots, correlation matrix  </a:t>
            </a:r>
          </a:p>
          <a:p>
            <a:pPr/>
            <a:r>
              <a:t>2. </a:t>
            </a:r>
            <a:r>
              <a:rPr>
                <a:latin typeface="Arial Black"/>
                <a:ea typeface="Arial Black"/>
                <a:cs typeface="Arial Black"/>
                <a:sym typeface="Arial Black"/>
              </a:rPr>
              <a:t>Preprocessing</a:t>
            </a:r>
            <a:r>
              <a:t>: Scaling, encoding, SMOTE  </a:t>
            </a:r>
          </a:p>
          <a:p>
            <a:pPr/>
            <a:r>
              <a:t>3.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Modeling</a:t>
            </a:r>
            <a:r>
              <a:t>: Logistic Regression → Random Forest  </a:t>
            </a:r>
          </a:p>
          <a:p>
            <a:pPr/>
            <a:r>
              <a:t>4.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Optimization</a:t>
            </a:r>
            <a:r>
              <a:t>: Threshold tuning, feature importance  </a:t>
            </a:r>
          </a:p>
          <a:p>
            <a:pPr/>
            <a:r>
              <a:t>5.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Deployment</a:t>
            </a:r>
            <a:r>
              <a:t>: Streamlit app with clinical UX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Feature Import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Feature Importance</a:t>
            </a:r>
          </a:p>
        </p:txBody>
      </p:sp>
      <p:sp>
        <p:nvSpPr>
          <p:cNvPr id="240" name="🔍 Top Features:…"/>
          <p:cNvSpPr txBox="1"/>
          <p:nvPr/>
        </p:nvSpPr>
        <p:spPr>
          <a:xfrm>
            <a:off x="888219" y="3539355"/>
            <a:ext cx="19703450" cy="8156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latin typeface="Arial Black"/>
                <a:ea typeface="Arial Black"/>
                <a:cs typeface="Arial Black"/>
                <a:sym typeface="Arial Black"/>
              </a:defRPr>
            </a:pPr>
            <a:r>
              <a:t>🔍 Top Features:  </a:t>
            </a:r>
          </a:p>
          <a:p>
            <a:pPr>
              <a:defRPr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- Chest Pain Type  </a:t>
            </a:r>
          </a:p>
          <a:p>
            <a:pPr>
              <a:defRPr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- Max Heart Rate  </a:t>
            </a:r>
          </a:p>
          <a:p>
            <a:pPr>
              <a:defRPr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- ST Depression  </a:t>
            </a:r>
          </a:p>
          <a:p>
            <a:pPr>
              <a:defRPr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- Resting ECG  </a:t>
            </a:r>
          </a:p>
          <a:p>
            <a:pPr>
              <a:defRPr>
                <a:latin typeface="Arial Black"/>
                <a:ea typeface="Arial Black"/>
                <a:cs typeface="Arial Black"/>
                <a:sym typeface="Arial Black"/>
              </a:defRPr>
            </a:pPr>
            <a:r>
              <a:t>📚 Clinical Insight:  </a:t>
            </a:r>
          </a:p>
          <a:p>
            <a:pPr>
              <a:defRPr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- Aligns with known cardiac risk factors  </a:t>
            </a:r>
          </a:p>
          <a:p>
            <a:pPr>
              <a:defRPr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- Supports explainable decision-making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Feature Importance"/>
          <p:cNvSpPr txBox="1"/>
          <p:nvPr>
            <p:ph type="title"/>
          </p:nvPr>
        </p:nvSpPr>
        <p:spPr>
          <a:xfrm>
            <a:off x="1270000" y="145060"/>
            <a:ext cx="21844000" cy="1557438"/>
          </a:xfrm>
          <a:prstGeom prst="rect">
            <a:avLst/>
          </a:prstGeom>
        </p:spPr>
        <p:txBody>
          <a:bodyPr/>
          <a:lstStyle/>
          <a:p>
            <a:pPr/>
            <a:r>
              <a:t>Feature Importance</a:t>
            </a:r>
          </a:p>
        </p:txBody>
      </p:sp>
      <p:pic>
        <p:nvPicPr>
          <p:cNvPr id="24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9231" y="1865729"/>
            <a:ext cx="17405540" cy="114447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Final Model Perform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Final Model Performance</a:t>
            </a:r>
          </a:p>
        </p:txBody>
      </p:sp>
      <p:sp>
        <p:nvSpPr>
          <p:cNvPr id="246" name="📊 Final Model: Random Forest + SMOTE + Threshold = 0.4…"/>
          <p:cNvSpPr txBox="1"/>
          <p:nvPr/>
        </p:nvSpPr>
        <p:spPr>
          <a:xfrm>
            <a:off x="888219" y="2950591"/>
            <a:ext cx="19703450" cy="933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rPr sz="7000"/>
              <a:t>📊</a:t>
            </a:r>
            <a:r>
              <a:rPr>
                <a:latin typeface="Microsoft Sans Serif"/>
                <a:ea typeface="Microsoft Sans Serif"/>
                <a:cs typeface="Microsoft Sans Serif"/>
                <a:sym typeface="Microsoft Sans Serif"/>
              </a:rPr>
              <a:t> Final Model: Random Forest + SMOTE + Threshold = 0.4 </a:t>
            </a:r>
            <a:r>
              <a:t> </a:t>
            </a:r>
          </a:p>
          <a:p>
            <a:pPr/>
            <a:r>
              <a:rPr i="1" sz="3600">
                <a:latin typeface="Graphik Medium"/>
                <a:ea typeface="Graphik Medium"/>
                <a:cs typeface="Graphik Medium"/>
                <a:sym typeface="Graphik Medium"/>
              </a:rPr>
              <a:t>✅ Accuracy: 95%  </a:t>
            </a:r>
            <a:endParaRPr i="1" sz="3600">
              <a:latin typeface="Graphik Medium"/>
              <a:ea typeface="Graphik Medium"/>
              <a:cs typeface="Graphik Medium"/>
              <a:sym typeface="Graphik Medium"/>
            </a:endParaRPr>
          </a:p>
          <a:p>
            <a:pPr>
              <a:defRPr i="1" sz="36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✅ Precision: 94%  </a:t>
            </a:r>
          </a:p>
          <a:p>
            <a:pPr>
              <a:defRPr i="1" sz="36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✅ Recall: 98%  </a:t>
            </a:r>
          </a:p>
          <a:p>
            <a:pPr>
              <a:defRPr i="1" sz="36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✅ F1 Score: 96%  </a:t>
            </a:r>
          </a:p>
          <a:p>
            <a:pPr>
              <a:defRPr i="1" sz="36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✅ ROC AUC: 97%  </a:t>
            </a:r>
          </a:p>
          <a:p>
            <a:pPr>
              <a:defRPr i="1" u="sng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❗ False Negatives: 3 out of 238  </a:t>
            </a:r>
          </a:p>
          <a:p>
            <a:pPr>
              <a:defRPr i="1" u="sng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  <a:p>
            <a:pPr/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📌 Interpretation</a:t>
            </a:r>
            <a:r>
              <a:t>: </a:t>
            </a:r>
            <a:r>
              <a:rPr i="1" u="sng">
                <a:latin typeface="Avenir Next Regular"/>
                <a:ea typeface="Avenir Next Regular"/>
                <a:cs typeface="Avenir Next Regular"/>
                <a:sym typeface="Avenir Next Regular"/>
              </a:rPr>
              <a:t>High recall ensures clinical safety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2085" y="160932"/>
            <a:ext cx="15022244" cy="133941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hreshold Tu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Threshold Tuning</a:t>
            </a:r>
          </a:p>
        </p:txBody>
      </p:sp>
      <p:sp>
        <p:nvSpPr>
          <p:cNvPr id="251" name="🎯 Why Tune Threshold?…"/>
          <p:cNvSpPr txBox="1"/>
          <p:nvPr/>
        </p:nvSpPr>
        <p:spPr>
          <a:xfrm>
            <a:off x="888219" y="3147441"/>
            <a:ext cx="19703450" cy="894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🎯 Why Tune Threshold? </a:t>
            </a:r>
            <a:r>
              <a:t> </a:t>
            </a:r>
          </a:p>
          <a:p>
            <a:pPr/>
            <a:r>
              <a:t>- Default (0.5) missed critical cases  </a:t>
            </a:r>
          </a:p>
          <a:p>
            <a:pPr/>
            <a:r>
              <a:t>- Tuned to 0.4 for higher recall  </a:t>
            </a:r>
          </a:p>
          <a:p>
            <a:pPr>
              <a:defRPr b="1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  <a:p>
            <a:pPr>
              <a:defRPr b="1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Outcome:  </a:t>
            </a:r>
          </a:p>
          <a:p>
            <a:pPr/>
            <a:r>
              <a:t>- Reduced false negatives  </a:t>
            </a:r>
          </a:p>
          <a:p>
            <a:pPr/>
            <a:r>
              <a:t>- Improved clinical reliability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treamlit App Demo"/>
          <p:cNvSpPr txBox="1"/>
          <p:nvPr>
            <p:ph type="title"/>
          </p:nvPr>
        </p:nvSpPr>
        <p:spPr>
          <a:xfrm>
            <a:off x="1270000" y="812800"/>
            <a:ext cx="10640748" cy="1557437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Streamlit App Demo</a:t>
            </a:r>
          </a:p>
        </p:txBody>
      </p:sp>
      <p:sp>
        <p:nvSpPr>
          <p:cNvPr id="254" name="🚀 App Features:…"/>
          <p:cNvSpPr txBox="1"/>
          <p:nvPr/>
        </p:nvSpPr>
        <p:spPr>
          <a:xfrm>
            <a:off x="335608" y="4024803"/>
            <a:ext cx="12732930" cy="5666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900"/>
            </a:pPr>
            <a:r>
              <a:t>🚀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 App Features:  </a:t>
            </a:r>
          </a:p>
          <a:p>
            <a:pPr>
              <a:defRPr sz="3900"/>
            </a:pPr>
            <a:r>
              <a:t>- Sliders for vitals (e.g., age, cholesterol)  </a:t>
            </a:r>
          </a:p>
          <a:p>
            <a:pPr>
              <a:defRPr sz="3900"/>
            </a:pPr>
            <a:r>
              <a:t>- Dropdowns for categorical inputs  </a:t>
            </a:r>
          </a:p>
          <a:p>
            <a:pPr>
              <a:defRPr sz="3900"/>
            </a:pPr>
            <a:r>
              <a:t>- Real-time prediction with probability  </a:t>
            </a:r>
          </a:p>
          <a:p>
            <a:pPr>
              <a:defRPr sz="3900"/>
            </a:pPr>
            <a:r>
              <a:t>- Clinical terminology for accessibility  </a:t>
            </a:r>
          </a:p>
          <a:p>
            <a:pPr>
              <a:defRPr sz="3900"/>
            </a:pPr>
            <a:r>
              <a:t>📁 Code: `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app.py</a:t>
            </a:r>
            <a:r>
              <a:t>`, `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predict.py</a:t>
            </a:r>
            <a:r>
              <a:t>`, `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preprocess.py</a:t>
            </a:r>
            <a:r>
              <a:t>`</a:t>
            </a:r>
          </a:p>
        </p:txBody>
      </p:sp>
      <p:pic>
        <p:nvPicPr>
          <p:cNvPr id="255" name="Screenshot 2025-09-16 at 1.56.12 AM.png" descr="Screenshot 2025-09-16 at 1.56.1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80675" y="75082"/>
            <a:ext cx="9563478" cy="624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Screenshot 2025-09-16 at 1.56.25 AM.png" descr="Screenshot 2025-09-16 at 1.56.25 AM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6768"/>
          <a:stretch>
            <a:fillRect/>
          </a:stretch>
        </p:blipFill>
        <p:spPr>
          <a:xfrm>
            <a:off x="14031652" y="6216633"/>
            <a:ext cx="9661597" cy="62685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Screenshot 2025-09-16 at 1.56.43 AM.png" descr="Screenshot 2025-09-16 at 1.56.43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915764" y="12485216"/>
            <a:ext cx="9893301" cy="1155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Visualisation &amp; Tableau Integration"/>
          <p:cNvSpPr txBox="1"/>
          <p:nvPr>
            <p:ph type="title"/>
          </p:nvPr>
        </p:nvSpPr>
        <p:spPr>
          <a:xfrm>
            <a:off x="1270000" y="191111"/>
            <a:ext cx="21844000" cy="1557438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1840F4"/>
                    </a:gs>
                    <a:gs pos="100000">
                      <a:srgbClr val="D12DF5"/>
                    </a:gs>
                  </a:gsLst>
                  <a:lin ang="6119520" scaled="0"/>
                </a:gradFill>
              </a:defRPr>
            </a:lvl1pPr>
          </a:lstStyle>
          <a:p>
            <a:pPr/>
            <a:r>
              <a:t>Visualisation &amp; Tableau Integration</a:t>
            </a:r>
          </a:p>
        </p:txBody>
      </p:sp>
      <p:pic>
        <p:nvPicPr>
          <p:cNvPr id="260" name="Screenshot 2025-09-16 at 1.14.39 AM.png" descr="Screenshot 2025-09-16 at 1.14.3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1387" y="2556171"/>
            <a:ext cx="19239022" cy="110522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Overview</a:t>
            </a:r>
          </a:p>
        </p:txBody>
      </p:sp>
      <p:sp>
        <p:nvSpPr>
          <p:cNvPr id="179" name="🔍 Objective: Build a full-stack DL pipeline for multi-class animal classific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🔍 Objective: Build a full-stack DL pipeline for multi-class animal classification  </a:t>
            </a:r>
          </a:p>
          <a:p>
            <a:pPr/>
            <a:r>
              <a:t>📦 Classes: 15 animals including Tiger, Panda, Dog, Elephant, etc.  </a:t>
            </a:r>
          </a:p>
          <a:p>
            <a:pPr/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📈 Accuracy: 93.15%</a:t>
            </a:r>
            <a:r>
              <a:t> </a:t>
            </a:r>
          </a:p>
          <a:p>
            <a:pPr/>
            <a:r>
              <a:t>🧠 Explainability: Captum (Integrated Gradients &amp; Saliency Maps)  </a:t>
            </a:r>
          </a:p>
          <a:p>
            <a:pPr/>
            <a:r>
              <a:t>🖥️ Deployment: Streamlit (local dashboard) &amp; Gradio (hosted demo)  </a:t>
            </a:r>
          </a:p>
          <a:p>
            <a:pPr/>
            <a:r>
              <a:t>🧱 Design: Modular codebase for training, inference, and UI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Visualisation &amp; Tableau Integration"/>
          <p:cNvSpPr txBox="1"/>
          <p:nvPr>
            <p:ph type="title"/>
          </p:nvPr>
        </p:nvSpPr>
        <p:spPr>
          <a:xfrm>
            <a:off x="1270000" y="191111"/>
            <a:ext cx="21844000" cy="1557438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1840F4"/>
                    </a:gs>
                    <a:gs pos="100000">
                      <a:srgbClr val="D12DF5"/>
                    </a:gs>
                  </a:gsLst>
                  <a:lin ang="6119520" scaled="0"/>
                </a:gradFill>
              </a:defRPr>
            </a:lvl1pPr>
          </a:lstStyle>
          <a:p>
            <a:pPr/>
            <a:r>
              <a:t>Visualisation &amp; Tableau Integration</a:t>
            </a:r>
          </a:p>
        </p:txBody>
      </p:sp>
      <p:pic>
        <p:nvPicPr>
          <p:cNvPr id="263" name="Screenshot 2025-09-16 at 1.14.59 AM.png" descr="Screenshot 2025-09-16 at 1.14.5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48615" y="2557718"/>
            <a:ext cx="18832783" cy="108152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Visualisation &amp; Tableau Integration"/>
          <p:cNvSpPr txBox="1"/>
          <p:nvPr>
            <p:ph type="title"/>
          </p:nvPr>
        </p:nvSpPr>
        <p:spPr>
          <a:xfrm>
            <a:off x="1270000" y="191111"/>
            <a:ext cx="21844000" cy="1557438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1840F4"/>
                    </a:gs>
                    <a:gs pos="100000">
                      <a:srgbClr val="D12DF5"/>
                    </a:gs>
                  </a:gsLst>
                  <a:lin ang="6119520" scaled="0"/>
                </a:gradFill>
              </a:defRPr>
            </a:lvl1pPr>
          </a:lstStyle>
          <a:p>
            <a:pPr/>
            <a:r>
              <a:t>Visualisation &amp; Tableau Integration</a:t>
            </a:r>
          </a:p>
        </p:txBody>
      </p:sp>
      <p:pic>
        <p:nvPicPr>
          <p:cNvPr id="266" name="Screenshot 2025-09-16 at 1.16.03 AM.png" descr="Screenshot 2025-09-16 at 1.16.0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0101" y="2081894"/>
            <a:ext cx="19855389" cy="114351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Visualisation &amp; Tableau Integration"/>
          <p:cNvSpPr txBox="1"/>
          <p:nvPr>
            <p:ph type="title"/>
          </p:nvPr>
        </p:nvSpPr>
        <p:spPr>
          <a:xfrm>
            <a:off x="1270000" y="191111"/>
            <a:ext cx="21844000" cy="1557438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1840F4"/>
                    </a:gs>
                    <a:gs pos="100000">
                      <a:srgbClr val="D12DF5"/>
                    </a:gs>
                  </a:gsLst>
                  <a:lin ang="6119520" scaled="0"/>
                </a:gradFill>
              </a:defRPr>
            </a:lvl1pPr>
          </a:lstStyle>
          <a:p>
            <a:pPr/>
            <a:r>
              <a:t>Visualisation &amp; Tableau Integration</a:t>
            </a:r>
          </a:p>
        </p:txBody>
      </p:sp>
      <p:pic>
        <p:nvPicPr>
          <p:cNvPr id="269" name="Screenshot 2025-09-16 at 1.16.53 AM.png" descr="Screenshot 2025-09-16 at 1.16.5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2423" y="2587813"/>
            <a:ext cx="18440401" cy="10591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Visualisation &amp; Tableau Integration"/>
          <p:cNvSpPr txBox="1"/>
          <p:nvPr>
            <p:ph type="title"/>
          </p:nvPr>
        </p:nvSpPr>
        <p:spPr>
          <a:xfrm>
            <a:off x="1270000" y="191111"/>
            <a:ext cx="21844000" cy="1557438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1840F4"/>
                    </a:gs>
                    <a:gs pos="100000">
                      <a:srgbClr val="D12DF5"/>
                    </a:gs>
                  </a:gsLst>
                  <a:lin ang="6119520" scaled="0"/>
                </a:gradFill>
              </a:defRPr>
            </a:lvl1pPr>
          </a:lstStyle>
          <a:p>
            <a:pPr/>
            <a:r>
              <a:t>Visualisation &amp; Tableau Integration</a:t>
            </a:r>
          </a:p>
        </p:txBody>
      </p:sp>
      <p:pic>
        <p:nvPicPr>
          <p:cNvPr id="272" name="Screenshot 2025-09-16 at 1.20.01 AM.png" descr="Screenshot 2025-09-16 at 1.20.0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6749" y="2174901"/>
            <a:ext cx="19353687" cy="110516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Visualisation &amp; Tableau Integration"/>
          <p:cNvSpPr txBox="1"/>
          <p:nvPr>
            <p:ph type="title"/>
          </p:nvPr>
        </p:nvSpPr>
        <p:spPr>
          <a:xfrm>
            <a:off x="1270000" y="191111"/>
            <a:ext cx="21844000" cy="1557438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1840F4"/>
                    </a:gs>
                    <a:gs pos="100000">
                      <a:srgbClr val="D12DF5"/>
                    </a:gs>
                  </a:gsLst>
                  <a:lin ang="6119520" scaled="0"/>
                </a:gradFill>
              </a:defRPr>
            </a:lvl1pPr>
          </a:lstStyle>
          <a:p>
            <a:pPr/>
            <a:r>
              <a:t>Visualisation &amp; Tableau Integration</a:t>
            </a:r>
          </a:p>
        </p:txBody>
      </p:sp>
      <p:pic>
        <p:nvPicPr>
          <p:cNvPr id="27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0092" y="2325354"/>
            <a:ext cx="15781413" cy="103768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Visualisation &amp; Tableau Integration"/>
          <p:cNvSpPr txBox="1"/>
          <p:nvPr>
            <p:ph type="title"/>
          </p:nvPr>
        </p:nvSpPr>
        <p:spPr>
          <a:xfrm>
            <a:off x="1270000" y="191111"/>
            <a:ext cx="21844000" cy="1557438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1840F4"/>
                    </a:gs>
                    <a:gs pos="100000">
                      <a:srgbClr val="D12DF5"/>
                    </a:gs>
                  </a:gsLst>
                  <a:lin ang="6119520" scaled="0"/>
                </a:gradFill>
              </a:defRPr>
            </a:lvl1pPr>
          </a:lstStyle>
          <a:p>
            <a:pPr/>
            <a:r>
              <a:t>Visualisation &amp; Tableau Integration</a:t>
            </a:r>
          </a:p>
        </p:txBody>
      </p:sp>
      <p:pic>
        <p:nvPicPr>
          <p:cNvPr id="27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4614" y="1540962"/>
            <a:ext cx="18367270" cy="120771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Visualisation &amp; Tableau Integration"/>
          <p:cNvSpPr txBox="1"/>
          <p:nvPr>
            <p:ph type="title"/>
          </p:nvPr>
        </p:nvSpPr>
        <p:spPr>
          <a:xfrm>
            <a:off x="1270000" y="191111"/>
            <a:ext cx="21844000" cy="1557438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1840F4"/>
                    </a:gs>
                    <a:gs pos="100000">
                      <a:srgbClr val="D12DF5"/>
                    </a:gs>
                  </a:gsLst>
                  <a:lin ang="6119520" scaled="0"/>
                </a:gradFill>
              </a:defRPr>
            </a:lvl1pPr>
          </a:lstStyle>
          <a:p>
            <a:pPr/>
            <a:r>
              <a:t>Visualisation &amp; Tableau Integration</a:t>
            </a:r>
          </a:p>
        </p:txBody>
      </p:sp>
      <p:pic>
        <p:nvPicPr>
          <p:cNvPr id="28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9063" y="1583866"/>
            <a:ext cx="16085874" cy="119823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Modular Codeba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Modular Codebase</a:t>
            </a:r>
          </a:p>
        </p:txBody>
      </p:sp>
      <p:sp>
        <p:nvSpPr>
          <p:cNvPr id="284" name="🧱 Modular Design:…"/>
          <p:cNvSpPr txBox="1"/>
          <p:nvPr/>
        </p:nvSpPr>
        <p:spPr>
          <a:xfrm>
            <a:off x="773092" y="3051363"/>
            <a:ext cx="19703449" cy="890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 🧱 Modular Design:  </a:t>
            </a:r>
          </a:p>
          <a:p>
            <a:pPr/>
            <a:r>
              <a:t>- `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train_model.py</a:t>
            </a:r>
            <a:r>
              <a:t>` → training pipeline  </a:t>
            </a:r>
          </a:p>
          <a:p>
            <a:pPr/>
            <a:r>
              <a:t>- `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evaluate_model.py</a:t>
            </a:r>
            <a:r>
              <a:t>` → metrics &amp; plots  </a:t>
            </a:r>
          </a:p>
          <a:p>
            <a:pPr/>
            <a:r>
              <a:t>- `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predict.py</a:t>
            </a:r>
            <a:r>
              <a:t>` → live inference  </a:t>
            </a:r>
          </a:p>
          <a:p>
            <a:pPr/>
            <a:r>
              <a:t>- `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preprocess.py</a:t>
            </a:r>
            <a:r>
              <a:t>` → scaling &amp; encoding  </a:t>
            </a:r>
          </a:p>
          <a:p>
            <a:pPr/>
            <a:r>
              <a:rPr>
                <a:latin typeface="Arial Rounded MT Bold"/>
                <a:ea typeface="Arial Rounded MT Bold"/>
                <a:cs typeface="Arial Rounded MT Bold"/>
                <a:sym typeface="Arial Rounded MT Bold"/>
              </a:rPr>
              <a:t>🎯 Benefits: </a:t>
            </a:r>
            <a:r>
              <a:t> </a:t>
            </a:r>
          </a:p>
          <a:p>
            <a:pPr/>
            <a:r>
              <a:t>- Reusable for other clinical datasets  </a:t>
            </a:r>
          </a:p>
          <a:p>
            <a:pPr/>
            <a:r>
              <a:t>- Easy to teach and debug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Outcom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Outcomes</a:t>
            </a:r>
          </a:p>
        </p:txBody>
      </p:sp>
      <p:sp>
        <p:nvSpPr>
          <p:cNvPr id="287" name="🏆 Achievements:…"/>
          <p:cNvSpPr txBox="1"/>
          <p:nvPr/>
        </p:nvSpPr>
        <p:spPr>
          <a:xfrm>
            <a:off x="496786" y="3409309"/>
            <a:ext cx="10454575" cy="464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spcBef>
                <a:spcPts val="0"/>
              </a:spcBef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>
                <a:solidFill>
                  <a:srgbClr val="000000"/>
                </a:solidFill>
              </a:rPr>
              <a:t>🏆 Achievements: </a:t>
            </a:r>
            <a:r>
              <a:t> </a:t>
            </a:r>
          </a:p>
          <a:p>
            <a:pPr/>
            <a:r>
              <a:t>-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98% recall</a:t>
            </a:r>
            <a:r>
              <a:t> for heart disease cases  </a:t>
            </a:r>
          </a:p>
          <a:p>
            <a:pPr/>
            <a:r>
              <a:t>- Modular, interpretable pipeline  </a:t>
            </a:r>
          </a:p>
          <a:p>
            <a:pPr/>
            <a:r>
              <a:t>- Streamlit + Tableau integration  </a:t>
            </a:r>
          </a:p>
        </p:txBody>
      </p:sp>
      <p:pic>
        <p:nvPicPr>
          <p:cNvPr id="28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86031" y="2554534"/>
            <a:ext cx="13564727" cy="89192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5537" y="729488"/>
            <a:ext cx="18640893" cy="122570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Model Archite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Model Architecture</a:t>
            </a:r>
          </a:p>
        </p:txBody>
      </p:sp>
      <p:sp>
        <p:nvSpPr>
          <p:cNvPr id="182" name="Transfer Learning : ResNet18 (pretrained on ImageNet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Transfer Learning</a:t>
            </a:r>
            <a:r>
              <a:t> : ResNet18 (pretrained on ImageNet)  </a:t>
            </a:r>
          </a:p>
          <a:p>
            <a:pPr/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Final Layer</a:t>
            </a:r>
            <a:r>
              <a:t>: Adapted to 15-class softmax </a:t>
            </a:r>
          </a:p>
          <a:p>
            <a:pPr/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Training</a:t>
            </a:r>
            <a:r>
              <a:t>: 20 epochs, 224×224 input size  </a:t>
            </a:r>
          </a:p>
          <a:p>
            <a:pPr/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Optimizer</a:t>
            </a:r>
            <a:r>
              <a:t>: Adam | Loss: CrossEntropy | Scheduler: StepLR  </a:t>
            </a:r>
          </a:p>
          <a:p>
            <a:pPr/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Saved Model</a:t>
            </a:r>
            <a:r>
              <a:t>: resnet18_20250702_155546.pt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hank You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Fraud Transaction Detection"/>
          <p:cNvSpPr txBox="1"/>
          <p:nvPr>
            <p:ph type="ctrTitle"/>
          </p:nvPr>
        </p:nvSpPr>
        <p:spPr>
          <a:xfrm>
            <a:off x="404204" y="3289300"/>
            <a:ext cx="22709796" cy="5951209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34C6BC"/>
                    </a:gs>
                    <a:gs pos="100000">
                      <a:srgbClr val="337C09"/>
                    </a:gs>
                  </a:gsLst>
                  <a:lin ang="3960000" scaled="0"/>
                </a:gradFill>
              </a:defRPr>
            </a:lvl1pPr>
          </a:lstStyle>
          <a:p>
            <a:pPr>
              <a:defRPr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pPr>
            <a:r>
              <a:rPr>
                <a:gradFill flip="none" rotWithShape="1">
                  <a:gsLst>
                    <a:gs pos="0">
                      <a:srgbClr val="34C6BC"/>
                    </a:gs>
                    <a:gs pos="100000">
                      <a:srgbClr val="337C09"/>
                    </a:gs>
                  </a:gsLst>
                  <a:lin ang="3960000" scaled="0"/>
                </a:gradFill>
              </a:rPr>
              <a:t>Fraud Transaction Detection  </a:t>
            </a:r>
            <a:endParaRPr>
              <a:gradFill flip="none" rotWithShape="1">
                <a:gsLst>
                  <a:gs pos="0">
                    <a:srgbClr val="34C6BC"/>
                  </a:gs>
                  <a:gs pos="100000">
                    <a:srgbClr val="337C09"/>
                  </a:gs>
                </a:gsLst>
                <a:lin ang="3960000" scaled="0"/>
              </a:gradFill>
            </a:endParaRPr>
          </a:p>
        </p:txBody>
      </p:sp>
      <p:sp>
        <p:nvSpPr>
          <p:cNvPr id="295" name="Modular ML for Fraud Transaction Detection with Streamlit &amp; Tableau"/>
          <p:cNvSpPr txBox="1"/>
          <p:nvPr>
            <p:ph type="subTitle" sz="quarter" idx="1"/>
          </p:nvPr>
        </p:nvSpPr>
        <p:spPr>
          <a:xfrm>
            <a:off x="1270000" y="10004325"/>
            <a:ext cx="21844000" cy="1392288"/>
          </a:xfrm>
          <a:prstGeom prst="rect">
            <a:avLst/>
          </a:prstGeom>
        </p:spPr>
        <p:txBody>
          <a:bodyPr/>
          <a:lstStyle>
            <a:lvl1pPr defTabSz="470534">
              <a:defRPr sz="5415"/>
            </a:lvl1pPr>
          </a:lstStyle>
          <a:p>
            <a:pPr/>
            <a:r>
              <a:t>Modular ML for Fraud Transaction Detection with Streamlit &amp; Tableau  </a:t>
            </a:r>
          </a:p>
        </p:txBody>
      </p:sp>
      <p:sp>
        <p:nvSpPr>
          <p:cNvPr id="296" name="Harsh Sharma  https://github.com/HarshSharma0007/ml-internship"/>
          <p:cNvSpPr txBox="1"/>
          <p:nvPr/>
        </p:nvSpPr>
        <p:spPr>
          <a:xfrm>
            <a:off x="1270000" y="12160430"/>
            <a:ext cx="21844000" cy="984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ctr" defTabSz="470534">
              <a:spcBef>
                <a:spcPts val="0"/>
              </a:spcBef>
              <a:defRPr sz="2565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Harsh Sharma </a:t>
            </a:r>
            <a:br/>
            <a:r>
              <a:t>https://github.com/HarshSharma0007/ml-internship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roject Objectiv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Objective</a:t>
            </a:r>
          </a:p>
        </p:txBody>
      </p:sp>
      <p:sp>
        <p:nvSpPr>
          <p:cNvPr id="299" name="Objective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2292095">
              <a:spcBef>
                <a:spcPts val="2200"/>
              </a:spcBef>
              <a:buClrTx/>
              <a:buSzTx/>
              <a:buNone/>
              <a:defRPr sz="4512"/>
            </a:pP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Objective:</a:t>
            </a:r>
            <a:r>
              <a:t>  </a:t>
            </a:r>
          </a:p>
          <a:p>
            <a:pPr marL="525272" indent="-525272" defTabSz="2292095">
              <a:spcBef>
                <a:spcPts val="2200"/>
              </a:spcBef>
              <a:defRPr sz="4512"/>
            </a:pPr>
            <a:r>
              <a:t>Detect fraudulent transactions in real time  </a:t>
            </a:r>
          </a:p>
          <a:p>
            <a:pPr marL="525272" indent="-525272" defTabSz="2292095">
              <a:spcBef>
                <a:spcPts val="2200"/>
              </a:spcBef>
              <a:defRPr sz="4512"/>
            </a:pPr>
            <a:r>
              <a:t>Build a modular, interpretable ML pipeline  </a:t>
            </a:r>
          </a:p>
          <a:p>
            <a:pPr marL="525272" indent="-525272" defTabSz="2292095">
              <a:spcBef>
                <a:spcPts val="2200"/>
              </a:spcBef>
              <a:defRPr sz="4512"/>
            </a:pPr>
            <a:r>
              <a:t>Deploy a simulation-ready app for demos and education  </a:t>
            </a:r>
          </a:p>
          <a:p>
            <a:pPr marL="0" indent="0" defTabSz="2292095">
              <a:spcBef>
                <a:spcPts val="2200"/>
              </a:spcBef>
              <a:buClrTx/>
              <a:buSzTx/>
              <a:buNone/>
              <a:defRPr b="1" sz="4512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🧱 Design Principles:  </a:t>
            </a:r>
          </a:p>
          <a:p>
            <a:pPr marL="525272" indent="-525272" defTabSz="2292095">
              <a:spcBef>
                <a:spcPts val="2200"/>
              </a:spcBef>
              <a:defRPr sz="4512"/>
            </a:pPr>
            <a:r>
              <a:t>Feature-rich engineering  </a:t>
            </a:r>
          </a:p>
          <a:p>
            <a:pPr marL="525272" indent="-525272" defTabSz="2292095">
              <a:spcBef>
                <a:spcPts val="2200"/>
              </a:spcBef>
              <a:defRPr sz="4512"/>
            </a:pPr>
            <a:r>
              <a:t>SHAP-based explainability  </a:t>
            </a:r>
          </a:p>
          <a:p>
            <a:pPr marL="525272" indent="-525272" defTabSz="2292095">
              <a:spcBef>
                <a:spcPts val="2200"/>
              </a:spcBef>
              <a:defRPr sz="4512"/>
            </a:pPr>
            <a:r>
              <a:t>Interactive Streamlit interface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roject Stru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Structure</a:t>
            </a:r>
          </a:p>
        </p:txBody>
      </p:sp>
      <p:sp>
        <p:nvSpPr>
          <p:cNvPr id="302" name="📁 Structure:…"/>
          <p:cNvSpPr txBox="1"/>
          <p:nvPr/>
        </p:nvSpPr>
        <p:spPr>
          <a:xfrm>
            <a:off x="2592106" y="3700053"/>
            <a:ext cx="14833331" cy="894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📁 Structure: </a:t>
            </a:r>
            <a:r>
              <a:t> </a:t>
            </a:r>
          </a:p>
          <a:p>
            <a:pPr/>
            <a:r>
              <a:t>- `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data/</a:t>
            </a:r>
            <a:r>
              <a:t>`: Preprocessed fraud dataset  </a:t>
            </a:r>
          </a:p>
          <a:p>
            <a:pPr/>
            <a:r>
              <a:t>- `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models/</a:t>
            </a:r>
            <a:r>
              <a:t>`: Saved classifier  </a:t>
            </a:r>
          </a:p>
          <a:p>
            <a:pPr/>
            <a:r>
              <a:t>- `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notebooks/</a:t>
            </a:r>
            <a:r>
              <a:t>`: EDA, feature engineering, training  </a:t>
            </a:r>
          </a:p>
          <a:p>
            <a:pPr/>
            <a:r>
              <a:t>- `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src/</a:t>
            </a:r>
            <a:r>
              <a:t>`: Modular scripts for config, training, loading  </a:t>
            </a:r>
          </a:p>
          <a:p>
            <a:pPr/>
            <a:r>
              <a:t>- `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app.py</a:t>
            </a:r>
            <a:r>
              <a:t>`: Streamlit frontend  </a:t>
            </a:r>
          </a:p>
          <a:p>
            <a:pPr/>
            <a:r>
              <a:t>- `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requirements.txt</a:t>
            </a:r>
            <a:r>
              <a:t>`: Setup dependencies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roject Problem Stat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Problem Statement</a:t>
            </a:r>
          </a:p>
        </p:txBody>
      </p:sp>
      <p:sp>
        <p:nvSpPr>
          <p:cNvPr id="305" name="🧠 Why This Matters:…"/>
          <p:cNvSpPr txBox="1"/>
          <p:nvPr/>
        </p:nvSpPr>
        <p:spPr>
          <a:xfrm>
            <a:off x="1509908" y="3128553"/>
            <a:ext cx="16264434" cy="1008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rPr>
                <a:latin typeface="Arial Rounded MT Bold"/>
                <a:ea typeface="Arial Rounded MT Bold"/>
                <a:cs typeface="Arial Rounded MT Bold"/>
                <a:sym typeface="Arial Rounded MT Bold"/>
              </a:rPr>
              <a:t>🧠 Why This Matters: </a:t>
            </a:r>
            <a:r>
              <a:t> </a:t>
            </a:r>
          </a:p>
          <a:p>
            <a:pPr/>
            <a:r>
              <a:t>- Online fraud is rising across financial platforms  </a:t>
            </a:r>
          </a:p>
          <a:p>
            <a:pPr/>
            <a:r>
              <a:t>- Real-time detection is critical for prevention  </a:t>
            </a:r>
          </a:p>
          <a:p>
            <a:pPr/>
            <a:r>
              <a:t>- ML can identify subtle behavioral patterns  </a:t>
            </a:r>
          </a:p>
          <a:p>
            <a:pPr/>
            <a:r>
              <a:rPr>
                <a:latin typeface="Arial Rounded MT Bold"/>
                <a:ea typeface="Arial Rounded MT Bold"/>
                <a:cs typeface="Arial Rounded MT Bold"/>
                <a:sym typeface="Arial Rounded MT Bold"/>
              </a:rPr>
              <a:t>🎯 Project Goals: </a:t>
            </a:r>
            <a:r>
              <a:t> </a:t>
            </a:r>
          </a:p>
          <a:p>
            <a:pPr/>
            <a:r>
              <a:t>- Detect fraud using transactional and behavioral features  </a:t>
            </a:r>
          </a:p>
          <a:p>
            <a:pPr/>
            <a:r>
              <a:t>- Build interpretable models for trust and auditability  </a:t>
            </a:r>
          </a:p>
          <a:p>
            <a:pPr/>
            <a:r>
              <a:t>- Simulate fraud risk via interactive app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Dataset 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Dataset Overview</a:t>
            </a:r>
          </a:p>
        </p:txBody>
      </p:sp>
      <p:sp>
        <p:nvSpPr>
          <p:cNvPr id="308" name="📊 Features:…"/>
          <p:cNvSpPr txBox="1"/>
          <p:nvPr/>
        </p:nvSpPr>
        <p:spPr>
          <a:xfrm>
            <a:off x="2177647" y="3445867"/>
            <a:ext cx="14040304" cy="1008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📊 Features:  </a:t>
            </a:r>
          </a:p>
          <a:p>
            <a:pPr/>
            <a:r>
              <a:t>- `</a:t>
            </a:r>
            <a:r>
              <a:rPr>
                <a:latin typeface="Microsoft Sans Serif"/>
                <a:ea typeface="Microsoft Sans Serif"/>
                <a:cs typeface="Microsoft Sans Serif"/>
                <a:sym typeface="Microsoft Sans Serif"/>
              </a:rPr>
              <a:t>TX_AMOUNT</a:t>
            </a:r>
            <a:r>
              <a:t>`: Transaction amount  </a:t>
            </a:r>
          </a:p>
          <a:p>
            <a:pPr/>
            <a:r>
              <a:t>- `</a:t>
            </a:r>
            <a:r>
              <a:rPr>
                <a:latin typeface="Microsoft Sans Serif"/>
                <a:ea typeface="Microsoft Sans Serif"/>
                <a:cs typeface="Microsoft Sans Serif"/>
                <a:sym typeface="Microsoft Sans Serif"/>
              </a:rPr>
              <a:t>TX_HOUR</a:t>
            </a:r>
            <a:r>
              <a:t>`, `</a:t>
            </a:r>
            <a:r>
              <a:rPr>
                <a:latin typeface="Microsoft Sans Serif"/>
                <a:ea typeface="Microsoft Sans Serif"/>
                <a:cs typeface="Microsoft Sans Serif"/>
                <a:sym typeface="Microsoft Sans Serif"/>
              </a:rPr>
              <a:t>TX_WEEKDAY</a:t>
            </a:r>
            <a:r>
              <a:t>`: Temporal markers  </a:t>
            </a:r>
          </a:p>
          <a:p>
            <a:pPr/>
            <a:r>
              <a:t>- `</a:t>
            </a:r>
            <a:r>
              <a:rPr>
                <a:latin typeface="Microsoft Sans Serif"/>
                <a:ea typeface="Microsoft Sans Serif"/>
                <a:cs typeface="Microsoft Sans Serif"/>
                <a:sym typeface="Microsoft Sans Serif"/>
              </a:rPr>
              <a:t>customer_avg_amount_14d</a:t>
            </a:r>
            <a:r>
              <a:t>`: Rolling behavior  </a:t>
            </a:r>
          </a:p>
          <a:p>
            <a:pPr/>
            <a:r>
              <a:t>- `</a:t>
            </a:r>
            <a:r>
              <a:rPr>
                <a:latin typeface="Microsoft Sans Serif"/>
                <a:ea typeface="Microsoft Sans Serif"/>
                <a:cs typeface="Microsoft Sans Serif"/>
                <a:sym typeface="Microsoft Sans Serif"/>
              </a:rPr>
              <a:t>terminal_fraud_count_28d</a:t>
            </a:r>
            <a:r>
              <a:t>`: Terminal history  </a:t>
            </a:r>
          </a:p>
          <a:p>
            <a:pPr/>
            <a:r>
              <a:t>- `</a:t>
            </a:r>
            <a:r>
              <a:rPr>
                <a:latin typeface="Microsoft Sans Serif"/>
                <a:ea typeface="Microsoft Sans Serif"/>
                <a:cs typeface="Microsoft Sans Serif"/>
                <a:sym typeface="Microsoft Sans Serif"/>
              </a:rPr>
              <a:t>amount_deviation</a:t>
            </a:r>
            <a:r>
              <a:t>`: Behavioral anomaly score  </a:t>
            </a:r>
          </a:p>
          <a:p>
            <a:pPr/>
            <a:r>
              <a:t>- `</a:t>
            </a:r>
            <a:r>
              <a:rPr>
                <a:latin typeface="Microsoft Sans Serif"/>
                <a:ea typeface="Microsoft Sans Serif"/>
                <a:cs typeface="Microsoft Sans Serif"/>
                <a:sym typeface="Microsoft Sans Serif"/>
              </a:rPr>
              <a:t>TX_FRAUD</a:t>
            </a:r>
            <a:r>
              <a:t>`: Binary target label  </a:t>
            </a:r>
          </a:p>
          <a:p>
            <a:pPr/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📁 Source:</a:t>
            </a:r>
            <a:r>
              <a:t> `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df_with_terminal_fraud.pkl</a:t>
            </a:r>
            <a:r>
              <a:t>`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Feature Enginee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Feature Engineering</a:t>
            </a:r>
          </a:p>
        </p:txBody>
      </p:sp>
      <p:sp>
        <p:nvSpPr>
          <p:cNvPr id="311" name="🧪 Key Transformations:…"/>
          <p:cNvSpPr txBox="1"/>
          <p:nvPr/>
        </p:nvSpPr>
        <p:spPr>
          <a:xfrm>
            <a:off x="1993443" y="4304448"/>
            <a:ext cx="11093288" cy="661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🧪 Key Transformations:  </a:t>
            </a:r>
          </a:p>
          <a:p>
            <a:pPr/>
            <a:r>
              <a:t>- Rolling averages and fraud counts  </a:t>
            </a:r>
          </a:p>
          <a:p>
            <a:pPr/>
            <a:r>
              <a:t>- Binary flags for high-risk behavior  </a:t>
            </a:r>
          </a:p>
          <a:p>
            <a:pPr/>
            <a:r>
              <a:t>- Normalized deviation metrics  </a:t>
            </a:r>
          </a:p>
          <a:p>
            <a:pPr/>
            <a:r>
              <a:t>- Temporal encoding (weekday, hour)  </a:t>
            </a:r>
          </a:p>
          <a:p>
            <a:pPr/>
            <a:r>
              <a:t>📁 Code: `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feature_engineering.py</a:t>
            </a:r>
            <a:r>
              <a:t>`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Feature Enginee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Feature Engineering</a:t>
            </a:r>
          </a:p>
        </p:txBody>
      </p:sp>
      <p:pic>
        <p:nvPicPr>
          <p:cNvPr id="314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98384" y="3531265"/>
            <a:ext cx="14999563" cy="92602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Model Pipe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Model Pipeline</a:t>
            </a:r>
          </a:p>
        </p:txBody>
      </p:sp>
      <p:sp>
        <p:nvSpPr>
          <p:cNvPr id="317" name="🤖 Model:…"/>
          <p:cNvSpPr txBox="1"/>
          <p:nvPr/>
        </p:nvSpPr>
        <p:spPr>
          <a:xfrm>
            <a:off x="1555959" y="4373524"/>
            <a:ext cx="13873420" cy="661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🤖 Model:  </a:t>
            </a:r>
          </a:p>
          <a:p>
            <a:pPr/>
            <a:r>
              <a:t>- Gradient Boosting Classifier  </a:t>
            </a:r>
          </a:p>
          <a:p>
            <a:pPr/>
            <a:r>
              <a:t>- Stratified sampling for class imbalance  </a:t>
            </a:r>
          </a:p>
          <a:p>
            <a:pPr/>
            <a:r>
              <a:t>- SHAP TreeExplainer for interpretability  </a:t>
            </a:r>
          </a:p>
          <a:p>
            <a:pPr/>
            <a:r>
              <a:t>📁 Saved Model: `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fraud_model.pkl</a:t>
            </a:r>
            <a:r>
              <a:t>`  </a:t>
            </a:r>
          </a:p>
          <a:p>
            <a:pPr/>
            <a:r>
              <a:t>📁 Code: `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train_model.py</a:t>
            </a:r>
            <a:r>
              <a:t>`, `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model_utils.py</a:t>
            </a:r>
            <a:r>
              <a:t>`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Evaluation Metr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Evaluation Metrics</a:t>
            </a:r>
          </a:p>
        </p:txBody>
      </p:sp>
      <p:sp>
        <p:nvSpPr>
          <p:cNvPr id="320" name="📈 Performance:…"/>
          <p:cNvSpPr txBox="1"/>
          <p:nvPr/>
        </p:nvSpPr>
        <p:spPr>
          <a:xfrm>
            <a:off x="1555959" y="3269398"/>
            <a:ext cx="6749441" cy="868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📈 Performance:  </a:t>
            </a:r>
          </a:p>
          <a:p>
            <a:pPr marL="325966" indent="-325966">
              <a:buClr>
                <a:srgbClr val="000000"/>
              </a:buClr>
              <a:buSzPct val="100000"/>
              <a:buChar char="•"/>
              <a:defRPr sz="3800">
                <a:solidFill>
                  <a:srgbClr val="ED6D18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r>
              <a:rPr u="sng"/>
              <a:t>Precision: 0.92 </a:t>
            </a:r>
            <a:endParaRPr u="sng"/>
          </a:p>
          <a:p>
            <a:pPr marL="325966" indent="-325966">
              <a:buClr>
                <a:srgbClr val="000000"/>
              </a:buClr>
              <a:buSzPct val="100000"/>
              <a:buChar char="•"/>
              <a:defRPr sz="3800">
                <a:solidFill>
                  <a:srgbClr val="ED6D18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r>
              <a:rPr u="sng"/>
              <a:t>Recall: 0.96  </a:t>
            </a:r>
            <a:endParaRPr u="sng"/>
          </a:p>
          <a:p>
            <a:pPr marL="325966" indent="-325966">
              <a:buClr>
                <a:srgbClr val="000000"/>
              </a:buClr>
              <a:buSzPct val="100000"/>
              <a:buChar char="•"/>
              <a:defRPr sz="3800">
                <a:solidFill>
                  <a:srgbClr val="ED6D18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r>
              <a:rPr u="sng"/>
              <a:t>F1-score: 0.94  </a:t>
            </a:r>
          </a:p>
          <a:p>
            <a:pPr marL="325966" indent="-325966">
              <a:buClr>
                <a:srgbClr val="000000"/>
              </a:buClr>
              <a:buSzPct val="100000"/>
              <a:buChar char="•"/>
              <a:defRPr sz="3800">
                <a:solidFill>
                  <a:srgbClr val="ED6D18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r>
              <a:rPr u="sng"/>
              <a:t>ROC AUC: 0.97  </a:t>
            </a:r>
          </a:p>
          <a:p>
            <a:pPr>
              <a:defRPr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📊 Diagnostics:  </a:t>
            </a:r>
          </a:p>
          <a:p>
            <a:pPr/>
            <a:r>
              <a:t>- </a:t>
            </a:r>
            <a:r>
              <a:rPr sz="2800"/>
              <a:t>Confusion Matrix  </a:t>
            </a:r>
            <a:endParaRPr sz="2800"/>
          </a:p>
          <a:p>
            <a:pPr>
              <a:defRPr sz="2800"/>
            </a:pPr>
            <a:r>
              <a:t>- SHAP-based feature importance  </a:t>
            </a:r>
          </a:p>
          <a:p>
            <a:pPr>
              <a:defRPr sz="2800"/>
            </a:pPr>
            <a:r>
              <a:t>- Decision plots for individual predictions</a:t>
            </a:r>
          </a:p>
        </p:txBody>
      </p:sp>
      <p:pic>
        <p:nvPicPr>
          <p:cNvPr id="32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08662" y="3370086"/>
            <a:ext cx="10448708" cy="89196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6305" y="1626471"/>
            <a:ext cx="23817210" cy="101167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treamlit App Demo"/>
          <p:cNvSpPr txBox="1"/>
          <p:nvPr>
            <p:ph type="title"/>
          </p:nvPr>
        </p:nvSpPr>
        <p:spPr>
          <a:xfrm>
            <a:off x="1270000" y="75984"/>
            <a:ext cx="21844000" cy="1557437"/>
          </a:xfrm>
          <a:prstGeom prst="rect">
            <a:avLst/>
          </a:prstGeom>
        </p:spPr>
        <p:txBody>
          <a:bodyPr/>
          <a:lstStyle/>
          <a:p>
            <a:pPr/>
            <a:r>
              <a:t>Streamlit App Demo</a:t>
            </a:r>
          </a:p>
        </p:txBody>
      </p:sp>
      <p:pic>
        <p:nvPicPr>
          <p:cNvPr id="324" name="Screenshot 2025-09-16 at 3.17.29 AM.png" descr="Screenshot 2025-09-16 at 3.17.2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21819" y="1720292"/>
            <a:ext cx="18340362" cy="119274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Screenshot 2025-09-16 at 3.17.46 AM.png" descr="Screenshot 2025-09-16 at 3.17.4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7442" y="-6054"/>
            <a:ext cx="21109117" cy="137281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Visualisation &amp; Tableau Integration"/>
          <p:cNvSpPr txBox="1"/>
          <p:nvPr>
            <p:ph type="title"/>
          </p:nvPr>
        </p:nvSpPr>
        <p:spPr>
          <a:xfrm>
            <a:off x="1270000" y="191111"/>
            <a:ext cx="21844000" cy="1557438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1840F4"/>
                    </a:gs>
                    <a:gs pos="100000">
                      <a:srgbClr val="D12DF5"/>
                    </a:gs>
                  </a:gsLst>
                  <a:lin ang="6119520" scaled="0"/>
                </a:gradFill>
              </a:defRPr>
            </a:lvl1pPr>
          </a:lstStyle>
          <a:p>
            <a:pPr/>
            <a:r>
              <a:t>Visualisation &amp; Tableau Integration</a:t>
            </a:r>
          </a:p>
        </p:txBody>
      </p:sp>
      <p:pic>
        <p:nvPicPr>
          <p:cNvPr id="329" name="Screenshot 2025-09-16 at 3.25.17 AM.png" descr="Screenshot 2025-09-16 at 3.25.1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0373" y="2098036"/>
            <a:ext cx="20052307" cy="114408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Visualisation &amp; Tableau Integration"/>
          <p:cNvSpPr txBox="1"/>
          <p:nvPr>
            <p:ph type="title"/>
          </p:nvPr>
        </p:nvSpPr>
        <p:spPr>
          <a:xfrm>
            <a:off x="1270000" y="191111"/>
            <a:ext cx="21844000" cy="1557438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1840F4"/>
                    </a:gs>
                    <a:gs pos="100000">
                      <a:srgbClr val="D12DF5"/>
                    </a:gs>
                  </a:gsLst>
                  <a:lin ang="6119520" scaled="0"/>
                </a:gradFill>
              </a:defRPr>
            </a:lvl1pPr>
          </a:lstStyle>
          <a:p>
            <a:pPr/>
            <a:r>
              <a:t>Visualisation &amp; Tableau Integration</a:t>
            </a:r>
          </a:p>
        </p:txBody>
      </p:sp>
      <p:pic>
        <p:nvPicPr>
          <p:cNvPr id="332" name="Screenshot 2025-09-16 at 3.26.20 AM.png" descr="Screenshot 2025-09-16 at 3.26.2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28950" y="2514887"/>
            <a:ext cx="18326100" cy="10566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Visualisation &amp; Tableau Integration"/>
          <p:cNvSpPr txBox="1"/>
          <p:nvPr>
            <p:ph type="title"/>
          </p:nvPr>
        </p:nvSpPr>
        <p:spPr>
          <a:xfrm>
            <a:off x="1270000" y="191111"/>
            <a:ext cx="21844000" cy="1557438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1840F4"/>
                    </a:gs>
                    <a:gs pos="100000">
                      <a:srgbClr val="D12DF5"/>
                    </a:gs>
                  </a:gsLst>
                  <a:lin ang="6119520" scaled="0"/>
                </a:gradFill>
              </a:defRPr>
            </a:lvl1pPr>
          </a:lstStyle>
          <a:p>
            <a:pPr/>
            <a:r>
              <a:t>Visualisation &amp; Tableau Integration</a:t>
            </a:r>
          </a:p>
        </p:txBody>
      </p:sp>
      <p:pic>
        <p:nvPicPr>
          <p:cNvPr id="335" name="Screenshot 2025-09-16 at 3.26.57 AM.png" descr="Screenshot 2025-09-16 at 3.26.5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67050" y="2220323"/>
            <a:ext cx="18249900" cy="10629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Visualisation &amp; Tableau Integration"/>
          <p:cNvSpPr txBox="1"/>
          <p:nvPr>
            <p:ph type="title"/>
          </p:nvPr>
        </p:nvSpPr>
        <p:spPr>
          <a:xfrm>
            <a:off x="1270000" y="191111"/>
            <a:ext cx="21844000" cy="1557438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1840F4"/>
                    </a:gs>
                    <a:gs pos="100000">
                      <a:srgbClr val="D12DF5"/>
                    </a:gs>
                  </a:gsLst>
                  <a:lin ang="6119520" scaled="0"/>
                </a:gradFill>
              </a:defRPr>
            </a:lvl1pPr>
          </a:lstStyle>
          <a:p>
            <a:pPr/>
            <a:r>
              <a:t>Visualisation &amp; Tableau Integration</a:t>
            </a:r>
          </a:p>
        </p:txBody>
      </p:sp>
      <p:pic>
        <p:nvPicPr>
          <p:cNvPr id="33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8739" y="2050384"/>
            <a:ext cx="20301118" cy="115090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Visualisation &amp; Tableau Integration"/>
          <p:cNvSpPr txBox="1"/>
          <p:nvPr>
            <p:ph type="title"/>
          </p:nvPr>
        </p:nvSpPr>
        <p:spPr>
          <a:xfrm>
            <a:off x="1270000" y="191111"/>
            <a:ext cx="21844000" cy="1557438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1840F4"/>
                    </a:gs>
                    <a:gs pos="100000">
                      <a:srgbClr val="D12DF5"/>
                    </a:gs>
                  </a:gsLst>
                  <a:lin ang="6119520" scaled="0"/>
                </a:gradFill>
              </a:defRPr>
            </a:lvl1pPr>
          </a:lstStyle>
          <a:p>
            <a:pPr/>
            <a:r>
              <a:t>Visualisation &amp; Tableau Integration</a:t>
            </a:r>
          </a:p>
        </p:txBody>
      </p:sp>
      <p:pic>
        <p:nvPicPr>
          <p:cNvPr id="34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7484" y="2231512"/>
            <a:ext cx="13906338" cy="111594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Visualisation &amp; Tableau Integration"/>
          <p:cNvSpPr txBox="1"/>
          <p:nvPr>
            <p:ph type="title"/>
          </p:nvPr>
        </p:nvSpPr>
        <p:spPr>
          <a:xfrm>
            <a:off x="1270000" y="191111"/>
            <a:ext cx="21844000" cy="1557438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1840F4"/>
                    </a:gs>
                    <a:gs pos="100000">
                      <a:srgbClr val="D12DF5"/>
                    </a:gs>
                  </a:gsLst>
                  <a:lin ang="6119520" scaled="0"/>
                </a:gradFill>
              </a:defRPr>
            </a:lvl1pPr>
          </a:lstStyle>
          <a:p>
            <a:pPr/>
            <a:r>
              <a:t>Visualisation &amp; Tableau Integration</a:t>
            </a:r>
          </a:p>
        </p:txBody>
      </p:sp>
      <p:pic>
        <p:nvPicPr>
          <p:cNvPr id="344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1858" y="2587220"/>
            <a:ext cx="13180284" cy="104115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Outcom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Outcomes</a:t>
            </a:r>
          </a:p>
        </p:txBody>
      </p:sp>
      <p:sp>
        <p:nvSpPr>
          <p:cNvPr id="347" name="🏆 Achievements:…"/>
          <p:cNvSpPr txBox="1"/>
          <p:nvPr/>
        </p:nvSpPr>
        <p:spPr>
          <a:xfrm>
            <a:off x="1555959" y="3211474"/>
            <a:ext cx="10136734" cy="894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🏆 Achievements:</a:t>
            </a:r>
            <a:r>
              <a:t>  </a:t>
            </a:r>
          </a:p>
          <a:p>
            <a:pPr/>
            <a:r>
              <a:t>- High recall for fraud detection  </a:t>
            </a:r>
          </a:p>
          <a:p>
            <a:pPr/>
            <a:r>
              <a:t>- SHAP-powered interpretability  </a:t>
            </a:r>
          </a:p>
          <a:p>
            <a:pPr/>
            <a:r>
              <a:t>- Streamlit + Tableau integration  </a:t>
            </a:r>
          </a:p>
          <a:p>
            <a:pPr/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📚 Learnings:</a:t>
            </a:r>
            <a:r>
              <a:t>  </a:t>
            </a:r>
          </a:p>
          <a:p>
            <a:pPr/>
            <a:r>
              <a:t>- Importance of behavioral features  </a:t>
            </a:r>
          </a:p>
          <a:p>
            <a:pPr/>
            <a:r>
              <a:t>- Balancing precision and recall  </a:t>
            </a:r>
          </a:p>
          <a:p>
            <a:pPr/>
            <a:r>
              <a:t>- Designing for clarity and trust</a:t>
            </a:r>
          </a:p>
        </p:txBody>
      </p:sp>
      <p:pic>
        <p:nvPicPr>
          <p:cNvPr id="34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38227" y="2277584"/>
            <a:ext cx="11355132" cy="115325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Thank You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Data Pipeline"/>
          <p:cNvSpPr txBox="1"/>
          <p:nvPr>
            <p:ph type="title"/>
          </p:nvPr>
        </p:nvSpPr>
        <p:spPr>
          <a:xfrm>
            <a:off x="533184" y="792774"/>
            <a:ext cx="12603401" cy="1557438"/>
          </a:xfrm>
          <a:prstGeom prst="rect">
            <a:avLst/>
          </a:prstGeom>
        </p:spPr>
        <p:txBody>
          <a:bodyPr/>
          <a:lstStyle>
            <a:lvl1pPr defTabSz="2438400">
              <a:defRPr spc="-168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3">
                        <a:hueOff val="552055"/>
                        <a:lumOff val="-12548"/>
                      </a:schemeClr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Data Pipeline</a:t>
            </a:r>
          </a:p>
        </p:txBody>
      </p:sp>
      <p:sp>
        <p:nvSpPr>
          <p:cNvPr id="187" name="├── data/…"/>
          <p:cNvSpPr txBox="1"/>
          <p:nvPr/>
        </p:nvSpPr>
        <p:spPr>
          <a:xfrm>
            <a:off x="14864695" y="850899"/>
            <a:ext cx="8289916" cy="1201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├── data/</a:t>
            </a:r>
          </a:p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   ├── raw/          # Original dataset (class-wise folders)</a:t>
            </a:r>
          </a:p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   ├── processed/    # Train / Val / Test splits after stratification</a:t>
            </a:r>
          </a:p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   │    ├── test/</a:t>
            </a:r>
          </a:p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   │    ├── train/</a:t>
            </a:r>
          </a:p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   │    └── val/   </a:t>
            </a:r>
          </a:p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   └── splits/       # CSVs tracking split assignments</a:t>
            </a:r>
          </a:p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</a:t>
            </a:r>
          </a:p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├── models/           # Saved model weights (.pt)</a:t>
            </a:r>
          </a:p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</a:t>
            </a:r>
          </a:p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├── notebooks/</a:t>
            </a:r>
          </a:p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   ├── 01_data_split_and_explore.ipynb       # Stratified split + distribution plots</a:t>
            </a:r>
          </a:p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   ├── 02_dataloader_test.ipynb</a:t>
            </a:r>
          </a:p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   ├── 03_train_in_notebook.ipynb</a:t>
            </a:r>
          </a:p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   ├── 04_evaluate_model.ipynb</a:t>
            </a:r>
          </a:p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   ├── 05_project_summary.ipynb</a:t>
            </a:r>
          </a:p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   ├── 06_two_models_evaluation.ipynb</a:t>
            </a:r>
          </a:p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   └── 07_captum_explainability.ipynb</a:t>
            </a:r>
          </a:p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</a:t>
            </a:r>
          </a:p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├── reports/</a:t>
            </a:r>
          </a:p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   ├──  explainability/                      # Captum Attribution images per class</a:t>
            </a:r>
          </a:p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   ├──  Model1/                              # Model with high accuracy</a:t>
            </a:r>
          </a:p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        ├── metrics.txt</a:t>
            </a:r>
          </a:p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        ├── per_class_metrics.csv</a:t>
            </a:r>
          </a:p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        └── class_distribution_summary.csv   # Count of images per class per split</a:t>
            </a:r>
          </a:p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   ├──  metrics.txt</a:t>
            </a:r>
          </a:p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   ├──  per_class_metrics.csv</a:t>
            </a:r>
          </a:p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   └── class_distribution_summary.csv        # Count of images per class per split</a:t>
            </a:r>
          </a:p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    </a:t>
            </a:r>
          </a:p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├── src/</a:t>
            </a:r>
          </a:p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   ├── interpret/</a:t>
            </a:r>
          </a:p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       └── captum_visualizer.py</a:t>
            </a:r>
          </a:p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   ├── models/ </a:t>
            </a:r>
          </a:p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       ├── effnet.py</a:t>
            </a:r>
          </a:p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       └── resnet.py</a:t>
            </a:r>
          </a:p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   ├── utils/</a:t>
            </a:r>
          </a:p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       └── helpers.py</a:t>
            </a:r>
          </a:p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   ├── init.py</a:t>
            </a:r>
          </a:p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   ├── config.py</a:t>
            </a:r>
          </a:p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   ├── dataloader.py</a:t>
            </a:r>
          </a:p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   ├── ensemble.py</a:t>
            </a:r>
          </a:p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   ├── evaluate.py</a:t>
            </a:r>
          </a:p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   ├── inference.py</a:t>
            </a:r>
          </a:p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   └── train.py</a:t>
            </a:r>
          </a:p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</a:t>
            </a:r>
          </a:p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├── streamlit_app/</a:t>
            </a:r>
          </a:p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   ├── assets/</a:t>
            </a:r>
          </a:p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       └── sample_images/</a:t>
            </a:r>
          </a:p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   ├── models/ </a:t>
            </a:r>
          </a:p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   ├── utils/</a:t>
            </a:r>
          </a:p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       ├── inference.py     # Prediction wrapper</a:t>
            </a:r>
          </a:p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       └── captum_utils.py  # Attribution backend</a:t>
            </a:r>
          </a:p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   ├── Home.py              # Streamlit UI</a:t>
            </a:r>
          </a:p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   └── requirements.txt</a:t>
            </a:r>
          </a:p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</a:t>
            </a:r>
          </a:p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├── gradio_app/</a:t>
            </a:r>
          </a:p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   ├── examples/</a:t>
            </a:r>
          </a:p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       └── sample_images/</a:t>
            </a:r>
          </a:p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   ├── models/ </a:t>
            </a:r>
          </a:p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   ├── utils/</a:t>
            </a:r>
          </a:p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       └── infer_example.py     # Gradio backend interface</a:t>
            </a:r>
          </a:p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   └── app.py                   # Gradio frontend launcher</a:t>
            </a:r>
          </a:p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│   </a:t>
            </a:r>
          </a:p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├── requirements.lock</a:t>
            </a:r>
          </a:p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├── requirements.txt</a:t>
            </a:r>
          </a:p>
          <a:p>
            <a:pPr defTabSz="457200">
              <a:spcBef>
                <a:spcPts val="0"/>
              </a:spcBef>
              <a:defRPr sz="1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└── README.md</a:t>
            </a:r>
            <a:endParaRPr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88" name="📊 Stratified Splitting: Balanced train/val/test sets…"/>
          <p:cNvSpPr txBox="1"/>
          <p:nvPr/>
        </p:nvSpPr>
        <p:spPr>
          <a:xfrm>
            <a:off x="427709" y="3914964"/>
            <a:ext cx="14364514" cy="717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300"/>
            </a:pP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📊 </a:t>
            </a:r>
            <a:r>
              <a:rPr b="1">
                <a:solidFill>
                  <a:srgbClr val="9924ED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Stratified Splitting</a:t>
            </a:r>
            <a:r>
              <a:t>: Balanced train/val/test sets  </a:t>
            </a:r>
          </a:p>
          <a:p>
            <a:pPr>
              <a:defRPr sz="4300"/>
            </a:pP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🧪 Augmentation</a:t>
            </a:r>
            <a:r>
              <a:t>: Albumentations for robustness  </a:t>
            </a:r>
          </a:p>
          <a:p>
            <a:pPr>
              <a:defRPr sz="4300"/>
            </a:pP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📁 Tracking</a:t>
            </a:r>
            <a:r>
              <a:t>: CSV summaries + MLflow logs  </a:t>
            </a:r>
          </a:p>
          <a:p>
            <a:pPr>
              <a:defRPr sz="4300"/>
            </a:pP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📂 Structure</a:t>
            </a:r>
            <a:r>
              <a:t>:  </a:t>
            </a:r>
          </a:p>
          <a:p>
            <a:pPr>
              <a:defRPr sz="4300"/>
            </a:pPr>
            <a:r>
              <a:t>- raw/ → processed/ → splits/  </a:t>
            </a:r>
          </a:p>
          <a:p>
            <a:pPr>
              <a:defRPr sz="4300"/>
            </a:pPr>
            <a:r>
              <a:t>- notebooks/ → reports/ → src/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er-Class Evaluation Metrics"/>
          <p:cNvSpPr txBox="1"/>
          <p:nvPr>
            <p:ph type="title"/>
          </p:nvPr>
        </p:nvSpPr>
        <p:spPr>
          <a:xfrm>
            <a:off x="1270000" y="812800"/>
            <a:ext cx="21844000" cy="1423422"/>
          </a:xfrm>
          <a:prstGeom prst="rect">
            <a:avLst/>
          </a:prstGeom>
        </p:spPr>
        <p:txBody>
          <a:bodyPr/>
          <a:lstStyle>
            <a:lvl1pPr defTabSz="751205">
              <a:defRPr spc="-229" sz="7644"/>
            </a:lvl1pPr>
          </a:lstStyle>
          <a:p>
            <a:pPr/>
            <a:r>
              <a:t>Per-Class Evaluation Metrics</a:t>
            </a:r>
          </a:p>
        </p:txBody>
      </p:sp>
      <p:pic>
        <p:nvPicPr>
          <p:cNvPr id="191" name="Screenshot 2025-09-14 at 9.21.08 PM.png" descr="Screenshot 2025-09-14 at 9.21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594" y="2536366"/>
            <a:ext cx="10879198" cy="105733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42127" y="2559289"/>
            <a:ext cx="12505110" cy="109419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er-Class Evaluation Metrics"/>
          <p:cNvSpPr txBox="1"/>
          <p:nvPr>
            <p:ph type="title"/>
          </p:nvPr>
        </p:nvSpPr>
        <p:spPr>
          <a:xfrm>
            <a:off x="1270000" y="812800"/>
            <a:ext cx="21844000" cy="1423422"/>
          </a:xfrm>
          <a:prstGeom prst="rect">
            <a:avLst/>
          </a:prstGeom>
        </p:spPr>
        <p:txBody>
          <a:bodyPr/>
          <a:lstStyle>
            <a:lvl1pPr defTabSz="751205">
              <a:defRPr spc="-229" sz="7644"/>
            </a:lvl1pPr>
          </a:lstStyle>
          <a:p>
            <a:pPr/>
            <a:r>
              <a:t>Per-Class Evaluation Metrics</a:t>
            </a:r>
          </a:p>
        </p:txBody>
      </p:sp>
      <p:pic>
        <p:nvPicPr>
          <p:cNvPr id="19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387" y="3263684"/>
            <a:ext cx="23408426" cy="92564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rediction On the Test Dataset"/>
          <p:cNvSpPr txBox="1"/>
          <p:nvPr>
            <p:ph type="title"/>
          </p:nvPr>
        </p:nvSpPr>
        <p:spPr>
          <a:xfrm>
            <a:off x="1270000" y="812800"/>
            <a:ext cx="21844000" cy="1423422"/>
          </a:xfrm>
          <a:prstGeom prst="rect">
            <a:avLst/>
          </a:prstGeom>
        </p:spPr>
        <p:txBody>
          <a:bodyPr/>
          <a:lstStyle>
            <a:lvl1pPr defTabSz="751205">
              <a:defRPr spc="-229" sz="7644"/>
            </a:lvl1pPr>
          </a:lstStyle>
          <a:p>
            <a:pPr/>
            <a:r>
              <a:t>Prediction On the Test Dataset</a:t>
            </a:r>
          </a:p>
        </p:txBody>
      </p:sp>
      <p:pic>
        <p:nvPicPr>
          <p:cNvPr id="19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9450" y="2831596"/>
            <a:ext cx="20485100" cy="10033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